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6D2E46"/>
        </a:solidFill>
      </p:bgPr>
    </p:bg>
    <p:spTree>
      <p:nvGrpSpPr>
        <p:cNvPr id="1" name=""/>
        <p:cNvGrpSpPr/>
        <p:nvPr/>
      </p:nvGrpSpPr>
      <p:grpSpPr>
        <a:xfrm>
          <a:off x="0" y="0"/>
          <a:ext cx="0" cy="0"/>
          <a:chOff x="0" y="0"/>
          <a:chExt cx="0" cy="0"/>
        </a:xfrm>
      </p:grpSpPr>
      <p:sp>
        <p:nvSpPr>
          <p:cNvPr id="2" name="Shape 0"/>
          <p:cNvSpPr/>
          <p:nvPr/>
        </p:nvSpPr>
        <p:spPr>
          <a:xfrm>
            <a:off x="0" y="0"/>
            <a:ext cx="274320" cy="5143500"/>
          </a:xfrm>
          <a:prstGeom prst="rect">
            <a:avLst/>
          </a:prstGeom>
          <a:solidFill>
            <a:srgbClr val="A26769">
              <a:alpha val="65000"/>
            </a:srgbClr>
          </a:solidFill>
          <a:ln/>
        </p:spPr>
      </p:sp>
      <p:sp>
        <p:nvSpPr>
          <p:cNvPr id="3" name="Text 1"/>
          <p:cNvSpPr/>
          <p:nvPr/>
        </p:nvSpPr>
        <p:spPr>
          <a:xfrm>
            <a:off x="548640" y="411480"/>
            <a:ext cx="8229600" cy="320040"/>
          </a:xfrm>
          <a:prstGeom prst="rect">
            <a:avLst/>
          </a:prstGeom>
          <a:noFill/>
          <a:ln/>
        </p:spPr>
        <p:txBody>
          <a:bodyPr wrap="square" rtlCol="0" anchor="ctr"/>
          <a:lstStyle/>
          <a:p>
            <a:pPr algn="l" indent="0" marL="0">
              <a:buNone/>
            </a:pPr>
            <a:r>
              <a:rPr lang="en-US" sz="1100" dirty="0">
                <a:solidFill>
                  <a:srgbClr val="D4A5A5"/>
                </a:solidFill>
                <a:latin typeface="Calibri" pitchFamily="34" charset="0"/>
                <a:ea typeface="Calibri" pitchFamily="34" charset="-122"/>
                <a:cs typeface="Calibri" pitchFamily="34" charset="-120"/>
              </a:rPr>
              <a:t>Now What? Mixed Tapes Summit  ·  May 19, 2026</a:t>
            </a:r>
            <a:endParaRPr lang="en-US" sz="1100" dirty="0"/>
          </a:p>
        </p:txBody>
      </p:sp>
      <p:sp>
        <p:nvSpPr>
          <p:cNvPr id="4" name="Text 2"/>
          <p:cNvSpPr/>
          <p:nvPr/>
        </p:nvSpPr>
        <p:spPr>
          <a:xfrm>
            <a:off x="548640" y="960120"/>
            <a:ext cx="8229600" cy="1005840"/>
          </a:xfrm>
          <a:prstGeom prst="rect">
            <a:avLst/>
          </a:prstGeom>
          <a:noFill/>
          <a:ln/>
        </p:spPr>
        <p:txBody>
          <a:bodyPr wrap="square" rtlCol="0" anchor="ctr"/>
          <a:lstStyle/>
          <a:p>
            <a:pPr algn="l" indent="0" marL="0">
              <a:buNone/>
            </a:pPr>
            <a:r>
              <a:rPr lang="en-US" sz="5400" b="1" dirty="0">
                <a:solidFill>
                  <a:srgbClr val="F2E8D8"/>
                </a:solidFill>
                <a:latin typeface="Georgia" pitchFamily="34" charset="0"/>
                <a:ea typeface="Georgia" pitchFamily="34" charset="-122"/>
                <a:cs typeface="Georgia" pitchFamily="34" charset="-120"/>
              </a:rPr>
              <a:t>Really, Now What?</a:t>
            </a:r>
            <a:endParaRPr lang="en-US" sz="5400" dirty="0"/>
          </a:p>
        </p:txBody>
      </p:sp>
      <p:sp>
        <p:nvSpPr>
          <p:cNvPr id="5" name="Text 3"/>
          <p:cNvSpPr/>
          <p:nvPr/>
        </p:nvSpPr>
        <p:spPr>
          <a:xfrm>
            <a:off x="548640" y="1828800"/>
            <a:ext cx="8229600" cy="822960"/>
          </a:xfrm>
          <a:prstGeom prst="rect">
            <a:avLst/>
          </a:prstGeom>
          <a:noFill/>
          <a:ln/>
        </p:spPr>
        <p:txBody>
          <a:bodyPr wrap="square" rtlCol="0" anchor="ctr"/>
          <a:lstStyle/>
          <a:p>
            <a:pPr algn="l" indent="0" marL="0">
              <a:buNone/>
            </a:pPr>
            <a:r>
              <a:rPr lang="en-US" sz="4800" i="1" dirty="0">
                <a:solidFill>
                  <a:srgbClr val="ECE2D0"/>
                </a:solidFill>
                <a:latin typeface="Georgia" pitchFamily="34" charset="0"/>
                <a:ea typeface="Georgia" pitchFamily="34" charset="-122"/>
                <a:cs typeface="Georgia" pitchFamily="34" charset="-120"/>
              </a:rPr>
              <a:t>What's in the Mix.</a:t>
            </a:r>
            <a:endParaRPr lang="en-US" sz="4800" dirty="0"/>
          </a:p>
        </p:txBody>
      </p:sp>
      <p:sp>
        <p:nvSpPr>
          <p:cNvPr id="6" name="Shape 4"/>
          <p:cNvSpPr/>
          <p:nvPr/>
        </p:nvSpPr>
        <p:spPr>
          <a:xfrm>
            <a:off x="548640" y="2834640"/>
            <a:ext cx="5303520" cy="0"/>
          </a:xfrm>
          <a:prstGeom prst="line">
            <a:avLst/>
          </a:prstGeom>
          <a:noFill/>
          <a:ln w="25400">
            <a:solidFill>
              <a:srgbClr val="A26769"/>
            </a:solidFill>
            <a:prstDash val="solid"/>
          </a:ln>
        </p:spPr>
      </p:sp>
      <p:sp>
        <p:nvSpPr>
          <p:cNvPr id="7" name="Text 5"/>
          <p:cNvSpPr/>
          <p:nvPr/>
        </p:nvSpPr>
        <p:spPr>
          <a:xfrm>
            <a:off x="548640" y="3017520"/>
            <a:ext cx="7772400" cy="457200"/>
          </a:xfrm>
          <a:prstGeom prst="rect">
            <a:avLst/>
          </a:prstGeom>
          <a:noFill/>
          <a:ln/>
        </p:spPr>
        <p:txBody>
          <a:bodyPr wrap="square" rtlCol="0" anchor="ctr"/>
          <a:lstStyle/>
          <a:p>
            <a:pPr algn="l" indent="0" marL="0">
              <a:buNone/>
            </a:pPr>
            <a:r>
              <a:rPr lang="en-US" sz="1600" i="1" dirty="0">
                <a:solidFill>
                  <a:srgbClr val="ECE2D0"/>
                </a:solidFill>
                <a:latin typeface="Georgia" pitchFamily="34" charset="0"/>
                <a:ea typeface="Georgia" pitchFamily="34" charset="-122"/>
                <a:cs typeface="Georgia" pitchFamily="34" charset="-120"/>
              </a:rPr>
              <a:t>A workshop to pause, name, reflect, and plot your next move.</a:t>
            </a:r>
            <a:endParaRPr lang="en-US" sz="1600" dirty="0"/>
          </a:p>
        </p:txBody>
      </p:sp>
      <p:sp>
        <p:nvSpPr>
          <p:cNvPr id="8" name="Text 6"/>
          <p:cNvSpPr/>
          <p:nvPr/>
        </p:nvSpPr>
        <p:spPr>
          <a:xfrm>
            <a:off x="548640" y="3794760"/>
            <a:ext cx="4572000" cy="320040"/>
          </a:xfrm>
          <a:prstGeom prst="rect">
            <a:avLst/>
          </a:prstGeom>
          <a:noFill/>
          <a:ln/>
        </p:spPr>
        <p:txBody>
          <a:bodyPr wrap="square" rtlCol="0" anchor="ctr"/>
          <a:lstStyle/>
          <a:p>
            <a:pPr algn="l" indent="0" marL="0">
              <a:buNone/>
            </a:pPr>
            <a:r>
              <a:rPr lang="en-US" sz="1400" b="1" dirty="0">
                <a:solidFill>
                  <a:srgbClr val="F2E8D8"/>
                </a:solidFill>
                <a:latin typeface="Calibri" pitchFamily="34" charset="0"/>
                <a:ea typeface="Calibri" pitchFamily="34" charset="-122"/>
                <a:cs typeface="Calibri" pitchFamily="34" charset="-120"/>
              </a:rPr>
              <a:t>Rachel Maxcy</a:t>
            </a:r>
            <a:endParaRPr lang="en-US" sz="1400" dirty="0"/>
          </a:p>
        </p:txBody>
      </p:sp>
      <p:sp>
        <p:nvSpPr>
          <p:cNvPr id="9" name="Text 7"/>
          <p:cNvSpPr/>
          <p:nvPr/>
        </p:nvSpPr>
        <p:spPr>
          <a:xfrm>
            <a:off x="548640" y="4114800"/>
            <a:ext cx="6400800" cy="256032"/>
          </a:xfrm>
          <a:prstGeom prst="rect">
            <a:avLst/>
          </a:prstGeom>
          <a:noFill/>
          <a:ln/>
        </p:spPr>
        <p:txBody>
          <a:bodyPr wrap="square" rtlCol="0" anchor="ctr"/>
          <a:lstStyle/>
          <a:p>
            <a:pPr algn="l" indent="0" marL="0">
              <a:buNone/>
            </a:pPr>
            <a:r>
              <a:rPr lang="en-US" sz="1050" dirty="0">
                <a:solidFill>
                  <a:srgbClr val="D4A5A5"/>
                </a:solidFill>
                <a:latin typeface="Calibri" pitchFamily="34" charset="0"/>
                <a:ea typeface="Calibri" pitchFamily="34" charset="-122"/>
                <a:cs typeface="Calibri" pitchFamily="34" charset="-120"/>
              </a:rPr>
              <a:t>Career Strategist  ·  Workplace Investigator  ·  Embodied Work</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5C2337"/>
        </a:solidFill>
      </p:bgPr>
    </p:bg>
    <p:spTree>
      <p:nvGrpSpPr>
        <p:cNvPr id="1" name=""/>
        <p:cNvGrpSpPr/>
        <p:nvPr/>
      </p:nvGrpSpPr>
      <p:grpSpPr>
        <a:xfrm>
          <a:off x="0" y="0"/>
          <a:ext cx="0" cy="0"/>
          <a:chOff x="0" y="0"/>
          <a:chExt cx="0" cy="0"/>
        </a:xfrm>
      </p:grpSpPr>
      <p:sp>
        <p:nvSpPr>
          <p:cNvPr id="2" name="Shape 0"/>
          <p:cNvSpPr/>
          <p:nvPr/>
        </p:nvSpPr>
        <p:spPr>
          <a:xfrm>
            <a:off x="0" y="0"/>
            <a:ext cx="274320" cy="5143500"/>
          </a:xfrm>
          <a:prstGeom prst="rect">
            <a:avLst/>
          </a:prstGeom>
          <a:solidFill>
            <a:srgbClr val="A26769">
              <a:alpha val="65000"/>
            </a:srgbClr>
          </a:solidFill>
          <a:ln/>
        </p:spPr>
      </p:sp>
      <p:sp>
        <p:nvSpPr>
          <p:cNvPr id="3" name="Text 1"/>
          <p:cNvSpPr/>
          <p:nvPr/>
        </p:nvSpPr>
        <p:spPr>
          <a:xfrm>
            <a:off x="548640" y="457200"/>
            <a:ext cx="8229600" cy="457200"/>
          </a:xfrm>
          <a:prstGeom prst="rect">
            <a:avLst/>
          </a:prstGeom>
          <a:noFill/>
          <a:ln/>
        </p:spPr>
        <p:txBody>
          <a:bodyPr wrap="square" rtlCol="0" anchor="ctr"/>
          <a:lstStyle/>
          <a:p>
            <a:pPr algn="l" indent="0" marL="0">
              <a:buNone/>
            </a:pPr>
            <a:r>
              <a:rPr lang="en-US" sz="1300" b="1" spc="400" kern="0" dirty="0">
                <a:solidFill>
                  <a:srgbClr val="D4A5A5"/>
                </a:solidFill>
                <a:latin typeface="Calibri" pitchFamily="34" charset="0"/>
                <a:ea typeface="Calibri" pitchFamily="34" charset="-122"/>
                <a:cs typeface="Calibri" pitchFamily="34" charset="-120"/>
              </a:rPr>
              <a:t>FREE WRITE</a:t>
            </a:r>
            <a:endParaRPr lang="en-US" sz="1300" dirty="0"/>
          </a:p>
        </p:txBody>
      </p:sp>
      <p:sp>
        <p:nvSpPr>
          <p:cNvPr id="4" name="Text 2"/>
          <p:cNvSpPr/>
          <p:nvPr/>
        </p:nvSpPr>
        <p:spPr>
          <a:xfrm>
            <a:off x="548640" y="1005840"/>
            <a:ext cx="8229600" cy="1005840"/>
          </a:xfrm>
          <a:prstGeom prst="rect">
            <a:avLst/>
          </a:prstGeom>
          <a:noFill/>
          <a:ln/>
        </p:spPr>
        <p:txBody>
          <a:bodyPr wrap="square" rtlCol="0" anchor="ctr"/>
          <a:lstStyle/>
          <a:p>
            <a:pPr algn="l" indent="0" marL="0">
              <a:buNone/>
            </a:pPr>
            <a:r>
              <a:rPr lang="en-US" sz="7200" b="1" dirty="0">
                <a:solidFill>
                  <a:srgbClr val="F2E8D8"/>
                </a:solidFill>
                <a:latin typeface="Georgia" pitchFamily="34" charset="0"/>
                <a:ea typeface="Georgia" pitchFamily="34" charset="-122"/>
                <a:cs typeface="Georgia" pitchFamily="34" charset="-120"/>
              </a:rPr>
              <a:t>5 minutes</a:t>
            </a:r>
            <a:endParaRPr lang="en-US" sz="7200" dirty="0"/>
          </a:p>
        </p:txBody>
      </p:sp>
      <p:sp>
        <p:nvSpPr>
          <p:cNvPr id="5" name="Shape 3"/>
          <p:cNvSpPr/>
          <p:nvPr/>
        </p:nvSpPr>
        <p:spPr>
          <a:xfrm>
            <a:off x="548640" y="2148840"/>
            <a:ext cx="8046720" cy="0"/>
          </a:xfrm>
          <a:prstGeom prst="line">
            <a:avLst/>
          </a:prstGeom>
          <a:noFill/>
          <a:ln w="19050">
            <a:solidFill>
              <a:srgbClr val="A26769"/>
            </a:solidFill>
            <a:prstDash val="solid"/>
          </a:ln>
        </p:spPr>
      </p:sp>
      <p:sp>
        <p:nvSpPr>
          <p:cNvPr id="6" name="Text 4"/>
          <p:cNvSpPr/>
          <p:nvPr/>
        </p:nvSpPr>
        <p:spPr>
          <a:xfrm>
            <a:off x="548640" y="2331720"/>
            <a:ext cx="8229600" cy="1463040"/>
          </a:xfrm>
          <a:prstGeom prst="rect">
            <a:avLst/>
          </a:prstGeom>
          <a:noFill/>
          <a:ln/>
        </p:spPr>
        <p:txBody>
          <a:bodyPr wrap="square" rtlCol="0" anchor="ctr"/>
          <a:lstStyle/>
          <a:p>
            <a:pPr algn="l" indent="0" marL="0">
              <a:buNone/>
            </a:pPr>
            <a:r>
              <a:rPr lang="en-US" sz="2000" i="1" dirty="0">
                <a:solidFill>
                  <a:srgbClr val="F2E8D8"/>
                </a:solidFill>
                <a:latin typeface="Georgia" pitchFamily="34" charset="0"/>
                <a:ea typeface="Georgia" pitchFamily="34" charset="-122"/>
                <a:cs typeface="Georgia" pitchFamily="34" charset="-120"/>
              </a:rPr>
              <a:t>What feeling is most present right now?</a:t>
            </a:r>
            <a:endParaRPr lang="en-US" sz="2000" dirty="0"/>
          </a:p>
          <a:p>
            <a:pPr algn="l" indent="0" marL="0">
              <a:buNone/>
            </a:pPr>
            <a:r>
              <a:rPr lang="en-US" sz="2000" i="1" dirty="0">
                <a:solidFill>
                  <a:srgbClr val="F2E8D8"/>
                </a:solidFill>
                <a:latin typeface="Georgia" pitchFamily="34" charset="0"/>
                <a:ea typeface="Georgia" pitchFamily="34" charset="-122"/>
                <a:cs typeface="Georgia" pitchFamily="34" charset="-120"/>
              </a:rPr>
              <a:t> </a:t>
            </a:r>
            <a:endParaRPr lang="en-US" sz="2000" dirty="0"/>
          </a:p>
          <a:p>
            <a:pPr algn="l" indent="0" marL="0">
              <a:buNone/>
            </a:pPr>
            <a:r>
              <a:rPr lang="en-US" sz="2000" i="1" dirty="0">
                <a:solidFill>
                  <a:srgbClr val="F2E8D8"/>
                </a:solidFill>
                <a:latin typeface="Georgia" pitchFamily="34" charset="0"/>
                <a:ea typeface="Georgia" pitchFamily="34" charset="-122"/>
                <a:cs typeface="Georgia" pitchFamily="34" charset="-120"/>
              </a:rPr>
              <a:t>What still matters, even if I don't know what to do with it yet?</a:t>
            </a:r>
            <a:endParaRPr lang="en-US" sz="2000" dirty="0"/>
          </a:p>
        </p:txBody>
      </p:sp>
      <p:sp>
        <p:nvSpPr>
          <p:cNvPr id="7" name="Text 5"/>
          <p:cNvSpPr/>
          <p:nvPr/>
        </p:nvSpPr>
        <p:spPr>
          <a:xfrm>
            <a:off x="548640" y="4023360"/>
            <a:ext cx="8229600" cy="457200"/>
          </a:xfrm>
          <a:prstGeom prst="rect">
            <a:avLst/>
          </a:prstGeom>
          <a:noFill/>
          <a:ln/>
        </p:spPr>
        <p:txBody>
          <a:bodyPr wrap="square" rtlCol="0" anchor="ctr"/>
          <a:lstStyle/>
          <a:p>
            <a:pPr algn="l" indent="0" marL="0">
              <a:buNone/>
            </a:pPr>
            <a:r>
              <a:rPr lang="en-US" sz="1200" i="1" dirty="0">
                <a:solidFill>
                  <a:srgbClr val="D4A5A5"/>
                </a:solidFill>
                <a:latin typeface="Calibri" pitchFamily="34" charset="0"/>
                <a:ea typeface="Calibri" pitchFamily="34" charset="-122"/>
                <a:cs typeface="Calibri" pitchFamily="34" charset="-120"/>
              </a:rPr>
              <a:t>Write without stopping. Don't edit for usefulness. Let the page hold the first version.</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2EA"/>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6D2E46"/>
          </a:solidFill>
          <a:ln/>
        </p:spPr>
      </p:sp>
      <p:sp>
        <p:nvSpPr>
          <p:cNvPr id="3" name="Text 1"/>
          <p:cNvSpPr/>
          <p:nvPr/>
        </p:nvSpPr>
        <p:spPr>
          <a:xfrm>
            <a:off x="457200" y="0"/>
            <a:ext cx="8229600" cy="502920"/>
          </a:xfrm>
          <a:prstGeom prst="rect">
            <a:avLst/>
          </a:prstGeom>
          <a:noFill/>
          <a:ln/>
        </p:spPr>
        <p:txBody>
          <a:bodyPr wrap="square" lIns="0" tIns="0" rIns="0" bIns="0" rtlCol="0" anchor="ctr"/>
          <a:lstStyle/>
          <a:p>
            <a:pPr indent="0" marL="0">
              <a:buNone/>
            </a:pPr>
            <a:r>
              <a:rPr lang="en-US" sz="1300" b="1" dirty="0">
                <a:solidFill>
                  <a:srgbClr val="F2E8D8"/>
                </a:solidFill>
                <a:latin typeface="Calibri" pitchFamily="34" charset="0"/>
                <a:ea typeface="Calibri" pitchFamily="34" charset="-122"/>
                <a:cs typeface="Calibri" pitchFamily="34" charset="-120"/>
              </a:rPr>
              <a:t>Step 2  ·  Locate</a:t>
            </a:r>
            <a:endParaRPr lang="en-US" sz="1300" dirty="0"/>
          </a:p>
        </p:txBody>
      </p:sp>
      <p:sp>
        <p:nvSpPr>
          <p:cNvPr id="4" name="Text 2"/>
          <p:cNvSpPr/>
          <p:nvPr/>
        </p:nvSpPr>
        <p:spPr>
          <a:xfrm>
            <a:off x="457200" y="685800"/>
            <a:ext cx="6858000" cy="502920"/>
          </a:xfrm>
          <a:prstGeom prst="rect">
            <a:avLst/>
          </a:prstGeom>
          <a:noFill/>
          <a:ln/>
        </p:spPr>
        <p:txBody>
          <a:bodyPr wrap="square" rtlCol="0" anchor="ctr"/>
          <a:lstStyle/>
          <a:p>
            <a:pPr algn="l" indent="0" marL="0">
              <a:buNone/>
            </a:pPr>
            <a:r>
              <a:rPr lang="en-US" sz="2200" b="1" dirty="0">
                <a:solidFill>
                  <a:srgbClr val="6D2E46"/>
                </a:solidFill>
                <a:latin typeface="Georgia" pitchFamily="34" charset="0"/>
                <a:ea typeface="Georgia" pitchFamily="34" charset="-122"/>
                <a:cs typeface="Georgia" pitchFamily="34" charset="-120"/>
              </a:rPr>
              <a:t>Name what is actually in the jar.</a:t>
            </a:r>
            <a:endParaRPr lang="en-US" sz="2200" dirty="0"/>
          </a:p>
        </p:txBody>
      </p:sp>
      <p:sp>
        <p:nvSpPr>
          <p:cNvPr id="5" name="Text 3"/>
          <p:cNvSpPr/>
          <p:nvPr/>
        </p:nvSpPr>
        <p:spPr>
          <a:xfrm>
            <a:off x="457200" y="1325880"/>
            <a:ext cx="5943600" cy="1188720"/>
          </a:xfrm>
          <a:prstGeom prst="rect">
            <a:avLst/>
          </a:prstGeom>
          <a:noFill/>
          <a:ln/>
        </p:spPr>
        <p:txBody>
          <a:bodyPr wrap="square" rtlCol="0" anchor="ctr"/>
          <a:lstStyle/>
          <a:p>
            <a:pPr algn="l" indent="0" marL="0">
              <a:buNone/>
            </a:pPr>
            <a:r>
              <a:rPr lang="en-US" sz="1350" dirty="0">
                <a:solidFill>
                  <a:srgbClr val="3D1A28"/>
                </a:solidFill>
                <a:latin typeface="Calibri" pitchFamily="34" charset="0"/>
                <a:ea typeface="Calibri" pitchFamily="34" charset="-122"/>
                <a:cs typeface="Calibri" pitchFamily="34" charset="-120"/>
              </a:rPr>
              <a:t>Not the polished version. Not the version that sounds good when someone asks how things are going. The real mix.</a:t>
            </a:r>
            <a:endParaRPr lang="en-US" sz="1350" dirty="0"/>
          </a:p>
          <a:p>
            <a:pPr algn="l" indent="0" marL="0">
              <a:buNone/>
            </a:pPr>
            <a:endParaRPr lang="en-US" sz="1350" dirty="0"/>
          </a:p>
          <a:p>
            <a:pPr algn="l" indent="0" marL="0">
              <a:buNone/>
            </a:pPr>
            <a:r>
              <a:rPr lang="en-US" sz="1350" dirty="0">
                <a:solidFill>
                  <a:srgbClr val="3D1A28"/>
                </a:solidFill>
                <a:latin typeface="Calibri" pitchFamily="34" charset="0"/>
                <a:ea typeface="Calibri" pitchFamily="34" charset="-122"/>
                <a:cs typeface="Calibri" pitchFamily="34" charset="-120"/>
              </a:rPr>
              <a:t>Strategy that does not begin with reality usually becomes another way to abandon yourself.</a:t>
            </a:r>
            <a:endParaRPr lang="en-US" sz="1350" dirty="0"/>
          </a:p>
        </p:txBody>
      </p:sp>
      <p:sp>
        <p:nvSpPr>
          <p:cNvPr id="6" name="Text 4"/>
          <p:cNvSpPr/>
          <p:nvPr/>
        </p:nvSpPr>
        <p:spPr>
          <a:xfrm>
            <a:off x="457200" y="2651760"/>
            <a:ext cx="8229600" cy="347472"/>
          </a:xfrm>
          <a:prstGeom prst="rect">
            <a:avLst/>
          </a:prstGeom>
          <a:noFill/>
          <a:ln/>
        </p:spPr>
        <p:txBody>
          <a:bodyPr wrap="square" rtlCol="0" anchor="ctr"/>
          <a:lstStyle/>
          <a:p>
            <a:pPr algn="l" indent="0" marL="0">
              <a:buNone/>
            </a:pPr>
            <a:r>
              <a:rPr lang="en-US" sz="1200" b="1" dirty="0">
                <a:solidFill>
                  <a:srgbClr val="7A4558"/>
                </a:solidFill>
                <a:latin typeface="Calibri" pitchFamily="34" charset="0"/>
                <a:ea typeface="Calibri" pitchFamily="34" charset="-122"/>
                <a:cs typeface="Calibri" pitchFamily="34" charset="-120"/>
              </a:rPr>
              <a:t>Take honest inventory of:</a:t>
            </a:r>
            <a:endParaRPr lang="en-US" sz="1200" dirty="0"/>
          </a:p>
        </p:txBody>
      </p:sp>
      <p:sp>
        <p:nvSpPr>
          <p:cNvPr id="7" name="Text 5"/>
          <p:cNvSpPr/>
          <p:nvPr/>
        </p:nvSpPr>
        <p:spPr>
          <a:xfrm>
            <a:off x="457200" y="3017520"/>
            <a:ext cx="4389120" cy="1783080"/>
          </a:xfrm>
          <a:prstGeom prst="rect">
            <a:avLst/>
          </a:prstGeom>
          <a:noFill/>
          <a:ln/>
        </p:spPr>
        <p:txBody>
          <a:bodyPr wrap="square" rtlCol="0" anchor="ctr"/>
          <a:lstStyle/>
          <a:p>
            <a:pPr algn="l" marL="342900" indent="-342900">
              <a:buSzPct val="100000"/>
              <a:buChar char="•"/>
            </a:pPr>
            <a:r>
              <a:rPr lang="en-US" sz="1250" dirty="0">
                <a:solidFill>
                  <a:srgbClr val="3D1A28"/>
                </a:solidFill>
                <a:latin typeface="Calibri" pitchFamily="34" charset="0"/>
                <a:ea typeface="Calibri" pitchFamily="34" charset="-122"/>
                <a:cs typeface="Calibri" pitchFamily="34" charset="-120"/>
              </a:rPr>
              <a:t>Your role or job search</a:t>
            </a:r>
            <a:endParaRPr lang="en-US" sz="1250" dirty="0"/>
          </a:p>
          <a:p>
            <a:pPr algn="l" marL="342900" indent="-342900">
              <a:buSzPct val="100000"/>
              <a:buChar char="•"/>
            </a:pPr>
            <a:r>
              <a:rPr lang="en-US" sz="1250" dirty="0">
                <a:solidFill>
                  <a:srgbClr val="3D1A28"/>
                </a:solidFill>
                <a:latin typeface="Calibri" pitchFamily="34" charset="0"/>
                <a:ea typeface="Calibri" pitchFamily="34" charset="-122"/>
                <a:cs typeface="Calibri" pitchFamily="34" charset="-120"/>
              </a:rPr>
              <a:t>Your body and energy</a:t>
            </a:r>
            <a:endParaRPr lang="en-US" sz="1250" dirty="0"/>
          </a:p>
          <a:p>
            <a:pPr algn="l" marL="342900" indent="-342900">
              <a:buSzPct val="100000"/>
              <a:buChar char="•"/>
            </a:pPr>
            <a:r>
              <a:rPr lang="en-US" sz="1250" dirty="0">
                <a:solidFill>
                  <a:srgbClr val="3D1A28"/>
                </a:solidFill>
                <a:latin typeface="Calibri" pitchFamily="34" charset="0"/>
                <a:ea typeface="Calibri" pitchFamily="34" charset="-122"/>
                <a:cs typeface="Calibri" pitchFamily="34" charset="-120"/>
              </a:rPr>
              <a:t>Money and risk</a:t>
            </a:r>
            <a:endParaRPr lang="en-US" sz="1250" dirty="0"/>
          </a:p>
          <a:p>
            <a:pPr algn="l" marL="342900" indent="-342900">
              <a:buSzPct val="100000"/>
              <a:buChar char="•"/>
            </a:pPr>
            <a:r>
              <a:rPr lang="en-US" sz="1250" dirty="0">
                <a:solidFill>
                  <a:srgbClr val="3D1A28"/>
                </a:solidFill>
                <a:latin typeface="Calibri" pitchFamily="34" charset="0"/>
                <a:ea typeface="Calibri" pitchFamily="34" charset="-122"/>
                <a:cs typeface="Calibri" pitchFamily="34" charset="-120"/>
              </a:rPr>
              <a:t>Your confidence and appetite</a:t>
            </a:r>
            <a:endParaRPr lang="en-US" sz="1250" dirty="0"/>
          </a:p>
          <a:p>
            <a:pPr algn="l" marL="342900" indent="-342900">
              <a:buSzPct val="100000"/>
              <a:buChar char="•"/>
            </a:pPr>
            <a:r>
              <a:rPr lang="en-US" sz="1250" dirty="0">
                <a:solidFill>
                  <a:srgbClr val="3D1A28"/>
                </a:solidFill>
                <a:latin typeface="Calibri" pitchFamily="34" charset="0"/>
                <a:ea typeface="Calibri" pitchFamily="34" charset="-122"/>
                <a:cs typeface="Calibri" pitchFamily="34" charset="-120"/>
              </a:rPr>
              <a:t>What you no longer want to tolerate</a:t>
            </a:r>
            <a:endParaRPr lang="en-US" sz="1250" dirty="0"/>
          </a:p>
        </p:txBody>
      </p:sp>
      <p:sp>
        <p:nvSpPr>
          <p:cNvPr id="8" name="Shape 6"/>
          <p:cNvSpPr/>
          <p:nvPr/>
        </p:nvSpPr>
        <p:spPr>
          <a:xfrm>
            <a:off x="5029200" y="2606040"/>
            <a:ext cx="3840480" cy="2240280"/>
          </a:xfrm>
          <a:prstGeom prst="rect">
            <a:avLst/>
          </a:prstGeom>
          <a:solidFill>
            <a:srgbClr val="6D2E46">
              <a:alpha val="12000"/>
            </a:srgbClr>
          </a:solidFill>
          <a:ln/>
        </p:spPr>
      </p:sp>
      <p:sp>
        <p:nvSpPr>
          <p:cNvPr id="9" name="Shape 7"/>
          <p:cNvSpPr/>
          <p:nvPr/>
        </p:nvSpPr>
        <p:spPr>
          <a:xfrm>
            <a:off x="5029200" y="2606040"/>
            <a:ext cx="64008" cy="2240280"/>
          </a:xfrm>
          <a:prstGeom prst="rect">
            <a:avLst/>
          </a:prstGeom>
          <a:solidFill>
            <a:srgbClr val="6D2E46"/>
          </a:solidFill>
          <a:ln/>
        </p:spPr>
      </p:sp>
      <p:sp>
        <p:nvSpPr>
          <p:cNvPr id="10" name="Text 8"/>
          <p:cNvSpPr/>
          <p:nvPr/>
        </p:nvSpPr>
        <p:spPr>
          <a:xfrm>
            <a:off x="5212080" y="2697480"/>
            <a:ext cx="3474720" cy="320040"/>
          </a:xfrm>
          <a:prstGeom prst="rect">
            <a:avLst/>
          </a:prstGeom>
          <a:noFill/>
          <a:ln/>
        </p:spPr>
        <p:txBody>
          <a:bodyPr wrap="square" rtlCol="0" anchor="ctr"/>
          <a:lstStyle/>
          <a:p>
            <a:pPr algn="l" indent="0" marL="0">
              <a:buNone/>
            </a:pPr>
            <a:r>
              <a:rPr lang="en-US" sz="1100" b="1" dirty="0">
                <a:solidFill>
                  <a:srgbClr val="7A4558"/>
                </a:solidFill>
                <a:latin typeface="Calibri" pitchFamily="34" charset="0"/>
                <a:ea typeface="Calibri" pitchFamily="34" charset="-122"/>
                <a:cs typeface="Calibri" pitchFamily="34" charset="-120"/>
              </a:rPr>
              <a:t>Write on your worksheet:</a:t>
            </a:r>
            <a:endParaRPr lang="en-US" sz="1100" dirty="0"/>
          </a:p>
        </p:txBody>
      </p:sp>
      <p:sp>
        <p:nvSpPr>
          <p:cNvPr id="11" name="Text 9"/>
          <p:cNvSpPr/>
          <p:nvPr/>
        </p:nvSpPr>
        <p:spPr>
          <a:xfrm>
            <a:off x="5212080" y="3090672"/>
            <a:ext cx="3474720" cy="1645920"/>
          </a:xfrm>
          <a:prstGeom prst="rect">
            <a:avLst/>
          </a:prstGeom>
          <a:noFill/>
          <a:ln/>
        </p:spPr>
        <p:txBody>
          <a:bodyPr wrap="square" rtlCol="0" anchor="ctr"/>
          <a:lstStyle/>
          <a:p>
            <a:pPr algn="l" indent="0" marL="0">
              <a:buNone/>
            </a:pPr>
            <a:r>
              <a:rPr lang="en-US" sz="1300" b="1" dirty="0">
                <a:solidFill>
                  <a:srgbClr val="6D2E46"/>
                </a:solidFill>
                <a:latin typeface="Georgia" pitchFamily="34" charset="0"/>
                <a:ea typeface="Georgia" pitchFamily="34" charset="-122"/>
                <a:cs typeface="Georgia" pitchFamily="34" charset="-120"/>
              </a:rPr>
              <a:t>What is in the jar right now?</a:t>
            </a:r>
            <a:endParaRPr lang="en-US" sz="1300" dirty="0"/>
          </a:p>
          <a:p>
            <a:pPr algn="l" indent="0" marL="0">
              <a:buNone/>
            </a:pPr>
            <a:r>
              <a:rPr lang="en-US" sz="1300" b="1" dirty="0">
                <a:solidFill>
                  <a:srgbClr val="6D2E46"/>
                </a:solidFill>
                <a:latin typeface="Georgia" pitchFamily="34" charset="0"/>
                <a:ea typeface="Georgia" pitchFamily="34" charset="-122"/>
                <a:cs typeface="Georgia" pitchFamily="34" charset="-120"/>
              </a:rPr>
              <a:t> </a:t>
            </a:r>
            <a:endParaRPr lang="en-US" sz="1300" dirty="0"/>
          </a:p>
          <a:p>
            <a:pPr algn="l" indent="0" marL="0">
              <a:buNone/>
            </a:pPr>
            <a:r>
              <a:rPr lang="en-US" sz="1300" b="1" i="1" dirty="0">
                <a:solidFill>
                  <a:srgbClr val="6D2E46"/>
                </a:solidFill>
                <a:latin typeface="Georgia" pitchFamily="34" charset="0"/>
                <a:ea typeface="Georgia" pitchFamily="34" charset="-122"/>
                <a:cs typeface="Georgia" pitchFamily="34" charset="-120"/>
              </a:rPr>
              <a:t>Optional: What am I pretending is fine that is not fine?</a:t>
            </a:r>
            <a:endParaRPr lang="en-US" sz="1300" dirty="0"/>
          </a:p>
        </p:txBody>
      </p:sp>
      <p:sp>
        <p:nvSpPr>
          <p:cNvPr id="12" name="Shape 10"/>
          <p:cNvSpPr/>
          <p:nvPr/>
        </p:nvSpPr>
        <p:spPr>
          <a:xfrm>
            <a:off x="6583680" y="640080"/>
            <a:ext cx="2286000" cy="1828800"/>
          </a:xfrm>
          <a:prstGeom prst="rect">
            <a:avLst/>
          </a:prstGeom>
          <a:solidFill>
            <a:srgbClr val="ECE2D0"/>
          </a:solidFill>
          <a:ln/>
        </p:spPr>
      </p:sp>
      <p:sp>
        <p:nvSpPr>
          <p:cNvPr id="13" name="Text 11"/>
          <p:cNvSpPr/>
          <p:nvPr/>
        </p:nvSpPr>
        <p:spPr>
          <a:xfrm>
            <a:off x="6583680" y="640080"/>
            <a:ext cx="2286000" cy="1371600"/>
          </a:xfrm>
          <a:prstGeom prst="rect">
            <a:avLst/>
          </a:prstGeom>
          <a:noFill/>
          <a:ln/>
        </p:spPr>
        <p:txBody>
          <a:bodyPr wrap="square" rtlCol="0" anchor="ctr"/>
          <a:lstStyle/>
          <a:p>
            <a:pPr algn="ctr" indent="0" marL="0">
              <a:buNone/>
            </a:pPr>
            <a:r>
              <a:rPr lang="en-US" sz="8000" dirty="0">
                <a:solidFill>
                  <a:srgbClr val="A26769"/>
                </a:solidFill>
                <a:latin typeface="Georgia" pitchFamily="34" charset="0"/>
                <a:ea typeface="Georgia" pitchFamily="34" charset="-122"/>
                <a:cs typeface="Georgia" pitchFamily="34" charset="-120"/>
              </a:rPr>
              <a:t>2</a:t>
            </a:r>
            <a:endParaRPr lang="en-US" sz="8000" dirty="0"/>
          </a:p>
        </p:txBody>
      </p:sp>
      <p:sp>
        <p:nvSpPr>
          <p:cNvPr id="14" name="Text 12"/>
          <p:cNvSpPr/>
          <p:nvPr/>
        </p:nvSpPr>
        <p:spPr>
          <a:xfrm>
            <a:off x="6583680" y="1920240"/>
            <a:ext cx="2286000" cy="411480"/>
          </a:xfrm>
          <a:prstGeom prst="rect">
            <a:avLst/>
          </a:prstGeom>
          <a:noFill/>
          <a:ln/>
        </p:spPr>
        <p:txBody>
          <a:bodyPr wrap="square" rtlCol="0" anchor="ctr"/>
          <a:lstStyle/>
          <a:p>
            <a:pPr algn="ctr" indent="0" marL="0">
              <a:buNone/>
            </a:pPr>
            <a:r>
              <a:rPr lang="en-US" sz="1500" i="1" dirty="0">
                <a:solidFill>
                  <a:srgbClr val="6D2E46"/>
                </a:solidFill>
                <a:latin typeface="Georgia" pitchFamily="34" charset="0"/>
                <a:ea typeface="Georgia" pitchFamily="34" charset="-122"/>
                <a:cs typeface="Georgia" pitchFamily="34" charset="-120"/>
              </a:rPr>
              <a:t>Locate</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5C2337"/>
        </a:solidFill>
      </p:bgPr>
    </p:bg>
    <p:spTree>
      <p:nvGrpSpPr>
        <p:cNvPr id="1" name=""/>
        <p:cNvGrpSpPr/>
        <p:nvPr/>
      </p:nvGrpSpPr>
      <p:grpSpPr>
        <a:xfrm>
          <a:off x="0" y="0"/>
          <a:ext cx="0" cy="0"/>
          <a:chOff x="0" y="0"/>
          <a:chExt cx="0" cy="0"/>
        </a:xfrm>
      </p:grpSpPr>
      <p:sp>
        <p:nvSpPr>
          <p:cNvPr id="2" name="Shape 0"/>
          <p:cNvSpPr/>
          <p:nvPr/>
        </p:nvSpPr>
        <p:spPr>
          <a:xfrm>
            <a:off x="0" y="0"/>
            <a:ext cx="274320" cy="5143500"/>
          </a:xfrm>
          <a:prstGeom prst="rect">
            <a:avLst/>
          </a:prstGeom>
          <a:solidFill>
            <a:srgbClr val="A26769">
              <a:alpha val="65000"/>
            </a:srgbClr>
          </a:solidFill>
          <a:ln/>
        </p:spPr>
      </p:sp>
      <p:sp>
        <p:nvSpPr>
          <p:cNvPr id="3" name="Text 1"/>
          <p:cNvSpPr/>
          <p:nvPr/>
        </p:nvSpPr>
        <p:spPr>
          <a:xfrm>
            <a:off x="548640" y="457200"/>
            <a:ext cx="8229600" cy="457200"/>
          </a:xfrm>
          <a:prstGeom prst="rect">
            <a:avLst/>
          </a:prstGeom>
          <a:noFill/>
          <a:ln/>
        </p:spPr>
        <p:txBody>
          <a:bodyPr wrap="square" rtlCol="0" anchor="ctr"/>
          <a:lstStyle/>
          <a:p>
            <a:pPr algn="l" indent="0" marL="0">
              <a:buNone/>
            </a:pPr>
            <a:r>
              <a:rPr lang="en-US" sz="1300" b="1" spc="400" kern="0" dirty="0">
                <a:solidFill>
                  <a:srgbClr val="D4A5A5"/>
                </a:solidFill>
                <a:latin typeface="Calibri" pitchFamily="34" charset="0"/>
                <a:ea typeface="Calibri" pitchFamily="34" charset="-122"/>
                <a:cs typeface="Calibri" pitchFamily="34" charset="-120"/>
              </a:rPr>
              <a:t>FREE WRITE</a:t>
            </a:r>
            <a:endParaRPr lang="en-US" sz="1300" dirty="0"/>
          </a:p>
        </p:txBody>
      </p:sp>
      <p:sp>
        <p:nvSpPr>
          <p:cNvPr id="4" name="Text 2"/>
          <p:cNvSpPr/>
          <p:nvPr/>
        </p:nvSpPr>
        <p:spPr>
          <a:xfrm>
            <a:off x="548640" y="1005840"/>
            <a:ext cx="8229600" cy="1005840"/>
          </a:xfrm>
          <a:prstGeom prst="rect">
            <a:avLst/>
          </a:prstGeom>
          <a:noFill/>
          <a:ln/>
        </p:spPr>
        <p:txBody>
          <a:bodyPr wrap="square" rtlCol="0" anchor="ctr"/>
          <a:lstStyle/>
          <a:p>
            <a:pPr algn="l" indent="0" marL="0">
              <a:buNone/>
            </a:pPr>
            <a:r>
              <a:rPr lang="en-US" sz="7200" b="1" dirty="0">
                <a:solidFill>
                  <a:srgbClr val="F2E8D8"/>
                </a:solidFill>
                <a:latin typeface="Georgia" pitchFamily="34" charset="0"/>
                <a:ea typeface="Georgia" pitchFamily="34" charset="-122"/>
                <a:cs typeface="Georgia" pitchFamily="34" charset="-120"/>
              </a:rPr>
              <a:t>7 minutes</a:t>
            </a:r>
            <a:endParaRPr lang="en-US" sz="7200" dirty="0"/>
          </a:p>
        </p:txBody>
      </p:sp>
      <p:sp>
        <p:nvSpPr>
          <p:cNvPr id="5" name="Shape 3"/>
          <p:cNvSpPr/>
          <p:nvPr/>
        </p:nvSpPr>
        <p:spPr>
          <a:xfrm>
            <a:off x="548640" y="2148840"/>
            <a:ext cx="8046720" cy="0"/>
          </a:xfrm>
          <a:prstGeom prst="line">
            <a:avLst/>
          </a:prstGeom>
          <a:noFill/>
          <a:ln w="19050">
            <a:solidFill>
              <a:srgbClr val="A26769"/>
            </a:solidFill>
            <a:prstDash val="solid"/>
          </a:ln>
        </p:spPr>
      </p:sp>
      <p:sp>
        <p:nvSpPr>
          <p:cNvPr id="6" name="Text 4"/>
          <p:cNvSpPr/>
          <p:nvPr/>
        </p:nvSpPr>
        <p:spPr>
          <a:xfrm>
            <a:off x="548640" y="2331720"/>
            <a:ext cx="8229600" cy="1463040"/>
          </a:xfrm>
          <a:prstGeom prst="rect">
            <a:avLst/>
          </a:prstGeom>
          <a:noFill/>
          <a:ln/>
        </p:spPr>
        <p:txBody>
          <a:bodyPr wrap="square" rtlCol="0" anchor="ctr"/>
          <a:lstStyle/>
          <a:p>
            <a:pPr algn="l" indent="0" marL="0">
              <a:buNone/>
            </a:pPr>
            <a:r>
              <a:rPr lang="en-US" sz="2000" dirty="0">
                <a:solidFill>
                  <a:srgbClr val="F2E8D8"/>
                </a:solidFill>
                <a:latin typeface="Georgia" pitchFamily="34" charset="0"/>
                <a:ea typeface="Georgia" pitchFamily="34" charset="-122"/>
                <a:cs typeface="Georgia" pitchFamily="34" charset="-120"/>
              </a:rPr>
              <a:t>What is in the jar right now?</a:t>
            </a:r>
            <a:endParaRPr lang="en-US" sz="2000" dirty="0"/>
          </a:p>
          <a:p>
            <a:pPr algn="l" indent="0" marL="0">
              <a:buNone/>
            </a:pPr>
            <a:r>
              <a:rPr lang="en-US" sz="2000" dirty="0">
                <a:solidFill>
                  <a:srgbClr val="F2E8D8"/>
                </a:solidFill>
                <a:latin typeface="Georgia" pitchFamily="34" charset="0"/>
                <a:ea typeface="Georgia" pitchFamily="34" charset="-122"/>
                <a:cs typeface="Georgia" pitchFamily="34" charset="-120"/>
              </a:rPr>
              <a:t> </a:t>
            </a:r>
            <a:endParaRPr lang="en-US" sz="2000" dirty="0"/>
          </a:p>
          <a:p>
            <a:pPr algn="l" indent="0" marL="0">
              <a:buNone/>
            </a:pPr>
            <a:r>
              <a:rPr lang="en-US" sz="2000" i="1" dirty="0">
                <a:solidFill>
                  <a:srgbClr val="F2E8D8"/>
                </a:solidFill>
                <a:latin typeface="Georgia" pitchFamily="34" charset="0"/>
                <a:ea typeface="Georgia" pitchFamily="34" charset="-122"/>
                <a:cs typeface="Georgia" pitchFamily="34" charset="-120"/>
              </a:rPr>
              <a:t>Optional: What am I pretending is fine that is not fine?</a:t>
            </a:r>
            <a:endParaRPr lang="en-US" sz="2000" dirty="0"/>
          </a:p>
        </p:txBody>
      </p:sp>
      <p:sp>
        <p:nvSpPr>
          <p:cNvPr id="7" name="Text 5"/>
          <p:cNvSpPr/>
          <p:nvPr/>
        </p:nvSpPr>
        <p:spPr>
          <a:xfrm>
            <a:off x="548640" y="3977640"/>
            <a:ext cx="8229600" cy="548640"/>
          </a:xfrm>
          <a:prstGeom prst="rect">
            <a:avLst/>
          </a:prstGeom>
          <a:noFill/>
          <a:ln/>
        </p:spPr>
        <p:txBody>
          <a:bodyPr wrap="square" rtlCol="0" anchor="ctr"/>
          <a:lstStyle/>
          <a:p>
            <a:pPr algn="l" indent="0" marL="0">
              <a:buNone/>
            </a:pPr>
            <a:r>
              <a:rPr lang="en-US" sz="1200" i="1" dirty="0">
                <a:solidFill>
                  <a:srgbClr val="D4A5A5"/>
                </a:solidFill>
                <a:latin typeface="Calibri" pitchFamily="34" charset="0"/>
                <a:ea typeface="Calibri" pitchFamily="34" charset="-122"/>
                <a:cs typeface="Calibri" pitchFamily="34" charset="-120"/>
              </a:rPr>
              <a:t>Include what's true about your work, your body, money, risk, energy, and what you no longer want to tolerate.</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2EA"/>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6D2E46"/>
          </a:solidFill>
          <a:ln/>
        </p:spPr>
      </p:sp>
      <p:sp>
        <p:nvSpPr>
          <p:cNvPr id="3" name="Text 1"/>
          <p:cNvSpPr/>
          <p:nvPr/>
        </p:nvSpPr>
        <p:spPr>
          <a:xfrm>
            <a:off x="457200" y="0"/>
            <a:ext cx="8229600" cy="502920"/>
          </a:xfrm>
          <a:prstGeom prst="rect">
            <a:avLst/>
          </a:prstGeom>
          <a:noFill/>
          <a:ln/>
        </p:spPr>
        <p:txBody>
          <a:bodyPr wrap="square" lIns="0" tIns="0" rIns="0" bIns="0" rtlCol="0" anchor="ctr"/>
          <a:lstStyle/>
          <a:p>
            <a:pPr indent="0" marL="0">
              <a:buNone/>
            </a:pPr>
            <a:r>
              <a:rPr lang="en-US" sz="1300" b="1" dirty="0">
                <a:solidFill>
                  <a:srgbClr val="F2E8D8"/>
                </a:solidFill>
                <a:latin typeface="Calibri" pitchFamily="34" charset="0"/>
                <a:ea typeface="Calibri" pitchFamily="34" charset="-122"/>
                <a:cs typeface="Calibri" pitchFamily="34" charset="-120"/>
              </a:rPr>
              <a:t>Step 3  ·  Reclaim</a:t>
            </a:r>
            <a:endParaRPr lang="en-US" sz="1300" dirty="0"/>
          </a:p>
        </p:txBody>
      </p:sp>
      <p:sp>
        <p:nvSpPr>
          <p:cNvPr id="4" name="Text 2"/>
          <p:cNvSpPr/>
          <p:nvPr/>
        </p:nvSpPr>
        <p:spPr>
          <a:xfrm>
            <a:off x="457200" y="685800"/>
            <a:ext cx="6858000" cy="502920"/>
          </a:xfrm>
          <a:prstGeom prst="rect">
            <a:avLst/>
          </a:prstGeom>
          <a:noFill/>
          <a:ln/>
        </p:spPr>
        <p:txBody>
          <a:bodyPr wrap="square" rtlCol="0" anchor="ctr"/>
          <a:lstStyle/>
          <a:p>
            <a:pPr algn="l" indent="0" marL="0">
              <a:buNone/>
            </a:pPr>
            <a:r>
              <a:rPr lang="en-US" sz="2200" b="1" dirty="0">
                <a:solidFill>
                  <a:srgbClr val="6D2E46"/>
                </a:solidFill>
                <a:latin typeface="Georgia" pitchFamily="34" charset="0"/>
                <a:ea typeface="Georgia" pitchFamily="34" charset="-122"/>
                <a:cs typeface="Georgia" pitchFamily="34" charset="-120"/>
              </a:rPr>
              <a:t>Let earned judgment count.</a:t>
            </a:r>
            <a:endParaRPr lang="en-US" sz="2200" dirty="0"/>
          </a:p>
        </p:txBody>
      </p:sp>
      <p:sp>
        <p:nvSpPr>
          <p:cNvPr id="5" name="Text 3"/>
          <p:cNvSpPr/>
          <p:nvPr/>
        </p:nvSpPr>
        <p:spPr>
          <a:xfrm>
            <a:off x="457200" y="1325880"/>
            <a:ext cx="5943600" cy="1005840"/>
          </a:xfrm>
          <a:prstGeom prst="rect">
            <a:avLst/>
          </a:prstGeom>
          <a:noFill/>
          <a:ln/>
        </p:spPr>
        <p:txBody>
          <a:bodyPr wrap="square" rtlCol="0" anchor="ctr"/>
          <a:lstStyle/>
          <a:p>
            <a:pPr algn="l" indent="0" marL="0">
              <a:buNone/>
            </a:pPr>
            <a:r>
              <a:rPr lang="en-US" sz="1350" dirty="0">
                <a:solidFill>
                  <a:srgbClr val="3D1A28"/>
                </a:solidFill>
                <a:latin typeface="Calibri" pitchFamily="34" charset="0"/>
                <a:ea typeface="Calibri" pitchFamily="34" charset="-122"/>
                <a:cs typeface="Calibri" pitchFamily="34" charset="-120"/>
              </a:rPr>
              <a:t>You are not a blank slate. You are not starting from zero.</a:t>
            </a:r>
            <a:endParaRPr lang="en-US" sz="1350" dirty="0"/>
          </a:p>
          <a:p>
            <a:pPr algn="l" indent="0" marL="0">
              <a:buNone/>
            </a:pPr>
            <a:r>
              <a:rPr lang="en-US" sz="1350" dirty="0">
                <a:solidFill>
                  <a:srgbClr val="3D1A28"/>
                </a:solidFill>
                <a:latin typeface="Calibri" pitchFamily="34" charset="0"/>
                <a:ea typeface="Calibri" pitchFamily="34" charset="-122"/>
                <a:cs typeface="Calibri" pitchFamily="34" charset="-120"/>
              </a:rPr>
              <a:t>You have judgment. You have pattern recognition. You have taste. You have history. You have proof.</a:t>
            </a:r>
            <a:endParaRPr lang="en-US" sz="1350" dirty="0"/>
          </a:p>
        </p:txBody>
      </p:sp>
      <p:sp>
        <p:nvSpPr>
          <p:cNvPr id="6" name="Text 4"/>
          <p:cNvSpPr/>
          <p:nvPr/>
        </p:nvSpPr>
        <p:spPr>
          <a:xfrm>
            <a:off x="457200" y="2423160"/>
            <a:ext cx="5943600" cy="777240"/>
          </a:xfrm>
          <a:prstGeom prst="rect">
            <a:avLst/>
          </a:prstGeom>
          <a:noFill/>
          <a:ln/>
        </p:spPr>
        <p:txBody>
          <a:bodyPr wrap="square" rtlCol="0" anchor="ctr"/>
          <a:lstStyle/>
          <a:p>
            <a:pPr algn="l" indent="0" marL="0">
              <a:buNone/>
            </a:pPr>
            <a:r>
              <a:rPr lang="en-US" sz="1300" i="1" dirty="0">
                <a:solidFill>
                  <a:srgbClr val="7A4558"/>
                </a:solidFill>
                <a:latin typeface="Calibri" pitchFamily="34" charset="0"/>
                <a:ea typeface="Calibri" pitchFamily="34" charset="-122"/>
                <a:cs typeface="Calibri" pitchFamily="34" charset="-120"/>
              </a:rPr>
              <a:t>The market may not know how to read all of that cleanly. A résumé may flatten it. An algorithm may ignore it. But that does not mean it is gone.</a:t>
            </a:r>
            <a:endParaRPr lang="en-US" sz="1300" dirty="0"/>
          </a:p>
        </p:txBody>
      </p:sp>
      <p:sp>
        <p:nvSpPr>
          <p:cNvPr id="7" name="Text 5"/>
          <p:cNvSpPr/>
          <p:nvPr/>
        </p:nvSpPr>
        <p:spPr>
          <a:xfrm>
            <a:off x="457200" y="3291840"/>
            <a:ext cx="8229600" cy="320040"/>
          </a:xfrm>
          <a:prstGeom prst="rect">
            <a:avLst/>
          </a:prstGeom>
          <a:noFill/>
          <a:ln/>
        </p:spPr>
        <p:txBody>
          <a:bodyPr wrap="square" rtlCol="0" anchor="ctr"/>
          <a:lstStyle/>
          <a:p>
            <a:pPr algn="l" indent="0" marL="0">
              <a:buNone/>
            </a:pPr>
            <a:r>
              <a:rPr lang="en-US" sz="1150" b="1" dirty="0">
                <a:solidFill>
                  <a:srgbClr val="7A4558"/>
                </a:solidFill>
                <a:latin typeface="Calibri" pitchFamily="34" charset="0"/>
                <a:ea typeface="Calibri" pitchFamily="34" charset="-122"/>
                <a:cs typeface="Calibri" pitchFamily="34" charset="-120"/>
              </a:rPr>
              <a:t>Strengths can sound like:</a:t>
            </a:r>
            <a:endParaRPr lang="en-US" sz="1150" dirty="0"/>
          </a:p>
        </p:txBody>
      </p:sp>
      <p:sp>
        <p:nvSpPr>
          <p:cNvPr id="8" name="Text 6"/>
          <p:cNvSpPr/>
          <p:nvPr/>
        </p:nvSpPr>
        <p:spPr>
          <a:xfrm>
            <a:off x="457200" y="3657600"/>
            <a:ext cx="8229600" cy="1234440"/>
          </a:xfrm>
          <a:prstGeom prst="rect">
            <a:avLst/>
          </a:prstGeom>
          <a:noFill/>
          <a:ln/>
        </p:spPr>
        <p:txBody>
          <a:bodyPr wrap="square" rtlCol="0" anchor="ctr"/>
          <a:lstStyle/>
          <a:p>
            <a:pPr algn="l" marL="342900" indent="-342900">
              <a:buSzPct val="100000"/>
              <a:buChar char="•"/>
            </a:pPr>
            <a:r>
              <a:rPr lang="en-US" sz="1200" i="1" dirty="0">
                <a:solidFill>
                  <a:srgbClr val="3D1A28"/>
                </a:solidFill>
                <a:latin typeface="Calibri" pitchFamily="34" charset="0"/>
                <a:ea typeface="Calibri" pitchFamily="34" charset="-122"/>
                <a:cs typeface="Calibri" pitchFamily="34" charset="-120"/>
              </a:rPr>
              <a:t>"I know when a project is going sideways"</a:t>
            </a:r>
            <a:endParaRPr lang="en-US" sz="1200" dirty="0"/>
          </a:p>
          <a:p>
            <a:pPr algn="l" marL="342900" indent="-342900">
              <a:buSzPct val="100000"/>
              <a:buChar char="•"/>
            </a:pPr>
            <a:r>
              <a:rPr lang="en-US" sz="1200" i="1" dirty="0">
                <a:solidFill>
                  <a:srgbClr val="3D1A28"/>
                </a:solidFill>
                <a:latin typeface="Calibri" pitchFamily="34" charset="0"/>
                <a:ea typeface="Calibri" pitchFamily="34" charset="-122"/>
                <a:cs typeface="Calibri" pitchFamily="34" charset="-120"/>
              </a:rPr>
              <a:t>"I can hold a hard conversation"</a:t>
            </a:r>
            <a:endParaRPr lang="en-US" sz="1200" dirty="0"/>
          </a:p>
          <a:p>
            <a:pPr algn="l" marL="342900" indent="-342900">
              <a:buSzPct val="100000"/>
              <a:buChar char="•"/>
            </a:pPr>
            <a:r>
              <a:rPr lang="en-US" sz="1200" i="1" dirty="0">
                <a:solidFill>
                  <a:srgbClr val="3D1A28"/>
                </a:solidFill>
                <a:latin typeface="Calibri" pitchFamily="34" charset="0"/>
                <a:ea typeface="Calibri" pitchFamily="34" charset="-122"/>
                <a:cs typeface="Calibri" pitchFamily="34" charset="-120"/>
              </a:rPr>
              <a:t>"I can translate complexity"</a:t>
            </a:r>
            <a:endParaRPr lang="en-US" sz="1200" dirty="0"/>
          </a:p>
          <a:p>
            <a:pPr algn="l" marL="342900" indent="-342900">
              <a:buSzPct val="100000"/>
              <a:buChar char="•"/>
            </a:pPr>
            <a:r>
              <a:rPr lang="en-US" sz="1200" i="1" dirty="0">
                <a:solidFill>
                  <a:srgbClr val="3D1A28"/>
                </a:solidFill>
                <a:latin typeface="Calibri" pitchFamily="34" charset="0"/>
                <a:ea typeface="Calibri" pitchFamily="34" charset="-122"/>
                <a:cs typeface="Calibri" pitchFamily="34" charset="-120"/>
              </a:rPr>
              <a:t>"I know how to keep a team steady under pressure"</a:t>
            </a:r>
            <a:endParaRPr lang="en-US" sz="1200" dirty="0"/>
          </a:p>
        </p:txBody>
      </p:sp>
      <p:sp>
        <p:nvSpPr>
          <p:cNvPr id="9" name="Shape 7"/>
          <p:cNvSpPr/>
          <p:nvPr/>
        </p:nvSpPr>
        <p:spPr>
          <a:xfrm>
            <a:off x="6583680" y="640080"/>
            <a:ext cx="2286000" cy="1828800"/>
          </a:xfrm>
          <a:prstGeom prst="rect">
            <a:avLst/>
          </a:prstGeom>
          <a:solidFill>
            <a:srgbClr val="ECE2D0"/>
          </a:solidFill>
          <a:ln/>
        </p:spPr>
      </p:sp>
      <p:sp>
        <p:nvSpPr>
          <p:cNvPr id="10" name="Text 8"/>
          <p:cNvSpPr/>
          <p:nvPr/>
        </p:nvSpPr>
        <p:spPr>
          <a:xfrm>
            <a:off x="6583680" y="640080"/>
            <a:ext cx="2286000" cy="1371600"/>
          </a:xfrm>
          <a:prstGeom prst="rect">
            <a:avLst/>
          </a:prstGeom>
          <a:noFill/>
          <a:ln/>
        </p:spPr>
        <p:txBody>
          <a:bodyPr wrap="square" rtlCol="0" anchor="ctr"/>
          <a:lstStyle/>
          <a:p>
            <a:pPr algn="ctr" indent="0" marL="0">
              <a:buNone/>
            </a:pPr>
            <a:r>
              <a:rPr lang="en-US" sz="8000" dirty="0">
                <a:solidFill>
                  <a:srgbClr val="A26769"/>
                </a:solidFill>
                <a:latin typeface="Georgia" pitchFamily="34" charset="0"/>
                <a:ea typeface="Georgia" pitchFamily="34" charset="-122"/>
                <a:cs typeface="Georgia" pitchFamily="34" charset="-120"/>
              </a:rPr>
              <a:t>3</a:t>
            </a:r>
            <a:endParaRPr lang="en-US" sz="8000" dirty="0"/>
          </a:p>
        </p:txBody>
      </p:sp>
      <p:sp>
        <p:nvSpPr>
          <p:cNvPr id="11" name="Text 9"/>
          <p:cNvSpPr/>
          <p:nvPr/>
        </p:nvSpPr>
        <p:spPr>
          <a:xfrm>
            <a:off x="6583680" y="1920240"/>
            <a:ext cx="2286000" cy="411480"/>
          </a:xfrm>
          <a:prstGeom prst="rect">
            <a:avLst/>
          </a:prstGeom>
          <a:noFill/>
          <a:ln/>
        </p:spPr>
        <p:txBody>
          <a:bodyPr wrap="square" rtlCol="0" anchor="ctr"/>
          <a:lstStyle/>
          <a:p>
            <a:pPr algn="ctr" indent="0" marL="0">
              <a:buNone/>
            </a:pPr>
            <a:r>
              <a:rPr lang="en-US" sz="1500" i="1" dirty="0">
                <a:solidFill>
                  <a:srgbClr val="6D2E46"/>
                </a:solidFill>
                <a:latin typeface="Georgia" pitchFamily="34" charset="0"/>
                <a:ea typeface="Georgia" pitchFamily="34" charset="-122"/>
                <a:cs typeface="Georgia" pitchFamily="34" charset="-120"/>
              </a:rPr>
              <a:t>Reclaim</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5C2337"/>
        </a:solidFill>
      </p:bgPr>
    </p:bg>
    <p:spTree>
      <p:nvGrpSpPr>
        <p:cNvPr id="1" name=""/>
        <p:cNvGrpSpPr/>
        <p:nvPr/>
      </p:nvGrpSpPr>
      <p:grpSpPr>
        <a:xfrm>
          <a:off x="0" y="0"/>
          <a:ext cx="0" cy="0"/>
          <a:chOff x="0" y="0"/>
          <a:chExt cx="0" cy="0"/>
        </a:xfrm>
      </p:grpSpPr>
      <p:sp>
        <p:nvSpPr>
          <p:cNvPr id="2" name="Shape 0"/>
          <p:cNvSpPr/>
          <p:nvPr/>
        </p:nvSpPr>
        <p:spPr>
          <a:xfrm>
            <a:off x="0" y="0"/>
            <a:ext cx="274320" cy="5143500"/>
          </a:xfrm>
          <a:prstGeom prst="rect">
            <a:avLst/>
          </a:prstGeom>
          <a:solidFill>
            <a:srgbClr val="A26769">
              <a:alpha val="65000"/>
            </a:srgbClr>
          </a:solidFill>
          <a:ln/>
        </p:spPr>
      </p:sp>
      <p:sp>
        <p:nvSpPr>
          <p:cNvPr id="3" name="Text 1"/>
          <p:cNvSpPr/>
          <p:nvPr/>
        </p:nvSpPr>
        <p:spPr>
          <a:xfrm>
            <a:off x="548640" y="457200"/>
            <a:ext cx="8229600" cy="457200"/>
          </a:xfrm>
          <a:prstGeom prst="rect">
            <a:avLst/>
          </a:prstGeom>
          <a:noFill/>
          <a:ln/>
        </p:spPr>
        <p:txBody>
          <a:bodyPr wrap="square" rtlCol="0" anchor="ctr"/>
          <a:lstStyle/>
          <a:p>
            <a:pPr algn="l" indent="0" marL="0">
              <a:buNone/>
            </a:pPr>
            <a:r>
              <a:rPr lang="en-US" sz="1300" b="1" spc="400" kern="0" dirty="0">
                <a:solidFill>
                  <a:srgbClr val="D4A5A5"/>
                </a:solidFill>
                <a:latin typeface="Calibri" pitchFamily="34" charset="0"/>
                <a:ea typeface="Calibri" pitchFamily="34" charset="-122"/>
                <a:cs typeface="Calibri" pitchFamily="34" charset="-120"/>
              </a:rPr>
              <a:t>FREE WRITE</a:t>
            </a:r>
            <a:endParaRPr lang="en-US" sz="1300" dirty="0"/>
          </a:p>
        </p:txBody>
      </p:sp>
      <p:sp>
        <p:nvSpPr>
          <p:cNvPr id="4" name="Text 2"/>
          <p:cNvSpPr/>
          <p:nvPr/>
        </p:nvSpPr>
        <p:spPr>
          <a:xfrm>
            <a:off x="548640" y="1005840"/>
            <a:ext cx="8229600" cy="1005840"/>
          </a:xfrm>
          <a:prstGeom prst="rect">
            <a:avLst/>
          </a:prstGeom>
          <a:noFill/>
          <a:ln/>
        </p:spPr>
        <p:txBody>
          <a:bodyPr wrap="square" rtlCol="0" anchor="ctr"/>
          <a:lstStyle/>
          <a:p>
            <a:pPr algn="l" indent="0" marL="0">
              <a:buNone/>
            </a:pPr>
            <a:r>
              <a:rPr lang="en-US" sz="7200" b="1" dirty="0">
                <a:solidFill>
                  <a:srgbClr val="F2E8D8"/>
                </a:solidFill>
                <a:latin typeface="Georgia" pitchFamily="34" charset="0"/>
                <a:ea typeface="Georgia" pitchFamily="34" charset="-122"/>
                <a:cs typeface="Georgia" pitchFamily="34" charset="-120"/>
              </a:rPr>
              <a:t>5 minutes</a:t>
            </a:r>
            <a:endParaRPr lang="en-US" sz="7200" dirty="0"/>
          </a:p>
        </p:txBody>
      </p:sp>
      <p:sp>
        <p:nvSpPr>
          <p:cNvPr id="5" name="Shape 3"/>
          <p:cNvSpPr/>
          <p:nvPr/>
        </p:nvSpPr>
        <p:spPr>
          <a:xfrm>
            <a:off x="548640" y="2148840"/>
            <a:ext cx="8046720" cy="0"/>
          </a:xfrm>
          <a:prstGeom prst="line">
            <a:avLst/>
          </a:prstGeom>
          <a:noFill/>
          <a:ln w="19050">
            <a:solidFill>
              <a:srgbClr val="A26769"/>
            </a:solidFill>
            <a:prstDash val="solid"/>
          </a:ln>
        </p:spPr>
      </p:sp>
      <p:sp>
        <p:nvSpPr>
          <p:cNvPr id="6" name="Text 4"/>
          <p:cNvSpPr/>
          <p:nvPr/>
        </p:nvSpPr>
        <p:spPr>
          <a:xfrm>
            <a:off x="548640" y="2331720"/>
            <a:ext cx="8229600" cy="822960"/>
          </a:xfrm>
          <a:prstGeom prst="rect">
            <a:avLst/>
          </a:prstGeom>
          <a:noFill/>
          <a:ln/>
        </p:spPr>
        <p:txBody>
          <a:bodyPr wrap="square" rtlCol="0" anchor="ctr"/>
          <a:lstStyle/>
          <a:p>
            <a:pPr algn="l" indent="0" marL="0">
              <a:buNone/>
            </a:pPr>
            <a:r>
              <a:rPr lang="en-US" sz="2200" i="1" dirty="0">
                <a:solidFill>
                  <a:srgbClr val="F2E8D8"/>
                </a:solidFill>
                <a:latin typeface="Georgia" pitchFamily="34" charset="0"/>
                <a:ea typeface="Georgia" pitchFamily="34" charset="-122"/>
                <a:cs typeface="Georgia" pitchFamily="34" charset="-120"/>
              </a:rPr>
              <a:t>Three strengths or forms of judgment I have earned are…</a:t>
            </a:r>
            <a:endParaRPr lang="en-US" sz="2200" dirty="0"/>
          </a:p>
        </p:txBody>
      </p:sp>
      <p:sp>
        <p:nvSpPr>
          <p:cNvPr id="7" name="Text 5"/>
          <p:cNvSpPr/>
          <p:nvPr/>
        </p:nvSpPr>
        <p:spPr>
          <a:xfrm>
            <a:off x="548640" y="3337560"/>
            <a:ext cx="8229600" cy="731520"/>
          </a:xfrm>
          <a:prstGeom prst="rect">
            <a:avLst/>
          </a:prstGeom>
          <a:noFill/>
          <a:ln/>
        </p:spPr>
        <p:txBody>
          <a:bodyPr wrap="square" rtlCol="0" anchor="ctr"/>
          <a:lstStyle/>
          <a:p>
            <a:pPr algn="l" indent="0" marL="0">
              <a:buNone/>
            </a:pPr>
            <a:r>
              <a:rPr lang="en-US" sz="1300" i="1" dirty="0">
                <a:solidFill>
                  <a:srgbClr val="D4A5A5"/>
                </a:solidFill>
                <a:latin typeface="Calibri" pitchFamily="34" charset="0"/>
                <a:ea typeface="Calibri" pitchFamily="34" charset="-122"/>
                <a:cs typeface="Calibri" pitchFamily="34" charset="-120"/>
              </a:rPr>
              <a:t>These do not have to sound shiny. They can be everyday knowledge: when something is going wrong, how people really work, what you've learned to hold.</a:t>
            </a:r>
            <a:endParaRPr lang="en-US" sz="1300" dirty="0"/>
          </a:p>
        </p:txBody>
      </p:sp>
      <p:sp>
        <p:nvSpPr>
          <p:cNvPr id="8" name="Text 6"/>
          <p:cNvSpPr/>
          <p:nvPr/>
        </p:nvSpPr>
        <p:spPr>
          <a:xfrm>
            <a:off x="548640" y="4160520"/>
            <a:ext cx="8229600" cy="457200"/>
          </a:xfrm>
          <a:prstGeom prst="rect">
            <a:avLst/>
          </a:prstGeom>
          <a:noFill/>
          <a:ln/>
        </p:spPr>
        <p:txBody>
          <a:bodyPr wrap="square" rtlCol="0" anchor="ctr"/>
          <a:lstStyle/>
          <a:p>
            <a:pPr algn="l" indent="0" marL="0">
              <a:buNone/>
            </a:pPr>
            <a:r>
              <a:rPr lang="en-US" sz="1150" i="1" dirty="0">
                <a:solidFill>
                  <a:srgbClr val="ECE2D0">
                    <a:alpha val="80000"/>
                  </a:srgbClr>
                </a:solidFill>
                <a:latin typeface="Calibri" pitchFamily="34" charset="0"/>
                <a:ea typeface="Calibri" pitchFamily="34" charset="-122"/>
                <a:cs typeface="Calibri" pitchFamily="34" charset="-120"/>
              </a:rPr>
              <a:t>Write without stopping. Let pattern recognition come up, not just the polished version.</a:t>
            </a:r>
            <a:endParaRPr lang="en-US" sz="11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2EA"/>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6D2E46"/>
          </a:solidFill>
          <a:ln/>
        </p:spPr>
      </p:sp>
      <p:sp>
        <p:nvSpPr>
          <p:cNvPr id="3" name="Text 1"/>
          <p:cNvSpPr/>
          <p:nvPr/>
        </p:nvSpPr>
        <p:spPr>
          <a:xfrm>
            <a:off x="457200" y="0"/>
            <a:ext cx="8229600" cy="502920"/>
          </a:xfrm>
          <a:prstGeom prst="rect">
            <a:avLst/>
          </a:prstGeom>
          <a:noFill/>
          <a:ln/>
        </p:spPr>
        <p:txBody>
          <a:bodyPr wrap="square" lIns="0" tIns="0" rIns="0" bIns="0" rtlCol="0" anchor="ctr"/>
          <a:lstStyle/>
          <a:p>
            <a:pPr indent="0" marL="0">
              <a:buNone/>
            </a:pPr>
            <a:r>
              <a:rPr lang="en-US" sz="1300" b="1" dirty="0">
                <a:solidFill>
                  <a:srgbClr val="F2E8D8"/>
                </a:solidFill>
                <a:latin typeface="Calibri" pitchFamily="34" charset="0"/>
                <a:ea typeface="Calibri" pitchFamily="34" charset="-122"/>
                <a:cs typeface="Calibri" pitchFamily="34" charset="-120"/>
              </a:rPr>
              <a:t>Step 4  ·  Connect  ·  Breakout Rooms</a:t>
            </a:r>
            <a:endParaRPr lang="en-US" sz="1300" dirty="0"/>
          </a:p>
        </p:txBody>
      </p:sp>
      <p:sp>
        <p:nvSpPr>
          <p:cNvPr id="4" name="Text 2"/>
          <p:cNvSpPr/>
          <p:nvPr/>
        </p:nvSpPr>
        <p:spPr>
          <a:xfrm>
            <a:off x="457200" y="685800"/>
            <a:ext cx="8229600" cy="502920"/>
          </a:xfrm>
          <a:prstGeom prst="rect">
            <a:avLst/>
          </a:prstGeom>
          <a:noFill/>
          <a:ln/>
        </p:spPr>
        <p:txBody>
          <a:bodyPr wrap="square" rtlCol="0" anchor="ctr"/>
          <a:lstStyle/>
          <a:p>
            <a:pPr algn="l" indent="0" marL="0">
              <a:buNone/>
            </a:pPr>
            <a:r>
              <a:rPr lang="en-US" sz="2200" b="1" dirty="0">
                <a:solidFill>
                  <a:srgbClr val="6D2E46"/>
                </a:solidFill>
                <a:latin typeface="Georgia" pitchFamily="34" charset="0"/>
                <a:ea typeface="Georgia" pitchFamily="34" charset="-122"/>
                <a:cs typeface="Georgia" pitchFamily="34" charset="-120"/>
              </a:rPr>
              <a:t>Receive clean reflection.</a:t>
            </a:r>
            <a:endParaRPr lang="en-US" sz="2200" dirty="0"/>
          </a:p>
        </p:txBody>
      </p:sp>
      <p:sp>
        <p:nvSpPr>
          <p:cNvPr id="5" name="Text 3"/>
          <p:cNvSpPr/>
          <p:nvPr/>
        </p:nvSpPr>
        <p:spPr>
          <a:xfrm>
            <a:off x="457200" y="1261872"/>
            <a:ext cx="8229600" cy="411480"/>
          </a:xfrm>
          <a:prstGeom prst="rect">
            <a:avLst/>
          </a:prstGeom>
          <a:noFill/>
          <a:ln/>
        </p:spPr>
        <p:txBody>
          <a:bodyPr wrap="square" rtlCol="0" anchor="ctr"/>
          <a:lstStyle/>
          <a:p>
            <a:pPr algn="l" indent="0" marL="0">
              <a:buNone/>
            </a:pPr>
            <a:r>
              <a:rPr lang="en-US" sz="1400" i="1" dirty="0">
                <a:solidFill>
                  <a:srgbClr val="3D1A28"/>
                </a:solidFill>
                <a:latin typeface="Calibri" pitchFamily="34" charset="0"/>
                <a:ea typeface="Calibri" pitchFamily="34" charset="-122"/>
                <a:cs typeface="Calibri" pitchFamily="34" charset="-120"/>
              </a:rPr>
              <a:t>You don't have to tell the whole story. Share what feels useful.</a:t>
            </a:r>
            <a:endParaRPr lang="en-US" sz="1400" dirty="0"/>
          </a:p>
        </p:txBody>
      </p:sp>
      <p:sp>
        <p:nvSpPr>
          <p:cNvPr id="6" name="Shape 4"/>
          <p:cNvSpPr/>
          <p:nvPr/>
        </p:nvSpPr>
        <p:spPr>
          <a:xfrm>
            <a:off x="457200" y="1828800"/>
            <a:ext cx="2606040" cy="3063240"/>
          </a:xfrm>
          <a:prstGeom prst="rect">
            <a:avLst/>
          </a:prstGeom>
          <a:solidFill>
            <a:srgbClr val="ECE2D0"/>
          </a:solidFill>
          <a:ln/>
          <a:effectLst>
            <a:outerShdw sx="100000" sy="100000" kx="0" ky="0" algn="bl" rotWithShape="0" blurRad="127000" dist="38100" dir="8100000">
              <a:srgbClr val="000000">
                <a:alpha val="10000"/>
              </a:srgbClr>
            </a:outerShdw>
          </a:effectLst>
        </p:spPr>
      </p:sp>
      <p:sp>
        <p:nvSpPr>
          <p:cNvPr id="7" name="Shape 5"/>
          <p:cNvSpPr/>
          <p:nvPr/>
        </p:nvSpPr>
        <p:spPr>
          <a:xfrm>
            <a:off x="457200" y="1828800"/>
            <a:ext cx="2606040" cy="475488"/>
          </a:xfrm>
          <a:prstGeom prst="rect">
            <a:avLst/>
          </a:prstGeom>
          <a:solidFill>
            <a:srgbClr val="6D2E46"/>
          </a:solidFill>
          <a:ln/>
        </p:spPr>
      </p:sp>
      <p:sp>
        <p:nvSpPr>
          <p:cNvPr id="8" name="Text 6"/>
          <p:cNvSpPr/>
          <p:nvPr/>
        </p:nvSpPr>
        <p:spPr>
          <a:xfrm>
            <a:off x="548640" y="1828800"/>
            <a:ext cx="2423160" cy="475488"/>
          </a:xfrm>
          <a:prstGeom prst="rect">
            <a:avLst/>
          </a:prstGeom>
          <a:noFill/>
          <a:ln/>
        </p:spPr>
        <p:txBody>
          <a:bodyPr wrap="square" rtlCol="0" anchor="ctr"/>
          <a:lstStyle/>
          <a:p>
            <a:pPr algn="ctr" indent="0" marL="0">
              <a:buNone/>
            </a:pPr>
            <a:r>
              <a:rPr lang="en-US" sz="1500" b="1" dirty="0">
                <a:solidFill>
                  <a:srgbClr val="FFFFFF"/>
                </a:solidFill>
                <a:latin typeface="Georgia" pitchFamily="34" charset="0"/>
                <a:ea typeface="Georgia" pitchFamily="34" charset="-122"/>
                <a:cs typeface="Georgia" pitchFamily="34" charset="-120"/>
              </a:rPr>
              <a:t>Speaker</a:t>
            </a:r>
            <a:endParaRPr lang="en-US" sz="1500" dirty="0"/>
          </a:p>
        </p:txBody>
      </p:sp>
      <p:sp>
        <p:nvSpPr>
          <p:cNvPr id="9" name="Text 7"/>
          <p:cNvSpPr/>
          <p:nvPr/>
        </p:nvSpPr>
        <p:spPr>
          <a:xfrm>
            <a:off x="594360" y="2423160"/>
            <a:ext cx="2331720" cy="2331720"/>
          </a:xfrm>
          <a:prstGeom prst="rect">
            <a:avLst/>
          </a:prstGeom>
          <a:noFill/>
          <a:ln/>
        </p:spPr>
        <p:txBody>
          <a:bodyPr wrap="square" rtlCol="0" anchor="ctr"/>
          <a:lstStyle/>
          <a:p>
            <a:pPr algn="l" indent="0" marL="0">
              <a:buNone/>
            </a:pPr>
            <a:r>
              <a:rPr lang="en-US" sz="1200" dirty="0">
                <a:solidFill>
                  <a:srgbClr val="3D1A28"/>
                </a:solidFill>
                <a:latin typeface="Calibri" pitchFamily="34" charset="0"/>
                <a:ea typeface="Calibri" pitchFamily="34" charset="-122"/>
                <a:cs typeface="Calibri" pitchFamily="34" charset="-120"/>
              </a:rPr>
              <a:t>Share where you are, what still matters, and one possible next move. You don't have to have it figured out.</a:t>
            </a:r>
            <a:endParaRPr lang="en-US" sz="1200" dirty="0"/>
          </a:p>
        </p:txBody>
      </p:sp>
      <p:sp>
        <p:nvSpPr>
          <p:cNvPr id="10" name="Shape 8"/>
          <p:cNvSpPr/>
          <p:nvPr/>
        </p:nvSpPr>
        <p:spPr>
          <a:xfrm>
            <a:off x="3246120" y="1828800"/>
            <a:ext cx="2606040" cy="3063240"/>
          </a:xfrm>
          <a:prstGeom prst="rect">
            <a:avLst/>
          </a:prstGeom>
          <a:solidFill>
            <a:srgbClr val="ECE2D0"/>
          </a:solidFill>
          <a:ln/>
          <a:effectLst>
            <a:outerShdw sx="100000" sy="100000" kx="0" ky="0" algn="bl" rotWithShape="0" blurRad="127000" dist="38100" dir="8100000">
              <a:srgbClr val="000000">
                <a:alpha val="10000"/>
              </a:srgbClr>
            </a:outerShdw>
          </a:effectLst>
        </p:spPr>
      </p:sp>
      <p:sp>
        <p:nvSpPr>
          <p:cNvPr id="11" name="Shape 9"/>
          <p:cNvSpPr/>
          <p:nvPr/>
        </p:nvSpPr>
        <p:spPr>
          <a:xfrm>
            <a:off x="3246120" y="1828800"/>
            <a:ext cx="2606040" cy="475488"/>
          </a:xfrm>
          <a:prstGeom prst="rect">
            <a:avLst/>
          </a:prstGeom>
          <a:solidFill>
            <a:srgbClr val="A26769"/>
          </a:solidFill>
          <a:ln/>
        </p:spPr>
      </p:sp>
      <p:sp>
        <p:nvSpPr>
          <p:cNvPr id="12" name="Text 10"/>
          <p:cNvSpPr/>
          <p:nvPr/>
        </p:nvSpPr>
        <p:spPr>
          <a:xfrm>
            <a:off x="3337560" y="1828800"/>
            <a:ext cx="2423160" cy="475488"/>
          </a:xfrm>
          <a:prstGeom prst="rect">
            <a:avLst/>
          </a:prstGeom>
          <a:noFill/>
          <a:ln/>
        </p:spPr>
        <p:txBody>
          <a:bodyPr wrap="square" rtlCol="0" anchor="ctr"/>
          <a:lstStyle/>
          <a:p>
            <a:pPr algn="ctr" indent="0" marL="0">
              <a:buNone/>
            </a:pPr>
            <a:r>
              <a:rPr lang="en-US" sz="1500" b="1" dirty="0">
                <a:solidFill>
                  <a:srgbClr val="FFFFFF"/>
                </a:solidFill>
                <a:latin typeface="Georgia" pitchFamily="34" charset="0"/>
                <a:ea typeface="Georgia" pitchFamily="34" charset="-122"/>
                <a:cs typeface="Georgia" pitchFamily="34" charset="-120"/>
              </a:rPr>
              <a:t>Listeners</a:t>
            </a:r>
            <a:endParaRPr lang="en-US" sz="1500" dirty="0"/>
          </a:p>
        </p:txBody>
      </p:sp>
      <p:sp>
        <p:nvSpPr>
          <p:cNvPr id="13" name="Text 11"/>
          <p:cNvSpPr/>
          <p:nvPr/>
        </p:nvSpPr>
        <p:spPr>
          <a:xfrm>
            <a:off x="3383280" y="2423160"/>
            <a:ext cx="2331720" cy="2331720"/>
          </a:xfrm>
          <a:prstGeom prst="rect">
            <a:avLst/>
          </a:prstGeom>
          <a:noFill/>
          <a:ln/>
        </p:spPr>
        <p:txBody>
          <a:bodyPr wrap="square" rtlCol="0" anchor="ctr"/>
          <a:lstStyle/>
          <a:p>
            <a:pPr algn="l" indent="0" marL="0">
              <a:buNone/>
            </a:pPr>
            <a:r>
              <a:rPr lang="en-US" sz="1200" dirty="0">
                <a:solidFill>
                  <a:srgbClr val="3D1A28"/>
                </a:solidFill>
                <a:latin typeface="Calibri" pitchFamily="34" charset="0"/>
                <a:ea typeface="Calibri" pitchFamily="34" charset="-122"/>
                <a:cs typeface="Calibri" pitchFamily="34" charset="-120"/>
              </a:rPr>
              <a:t>Reflect one strength, pattern, word, or truth you heard. Do not fix, rescue, diagnose, or advise. That is the whole job.</a:t>
            </a:r>
            <a:endParaRPr lang="en-US" sz="1200" dirty="0"/>
          </a:p>
        </p:txBody>
      </p:sp>
      <p:sp>
        <p:nvSpPr>
          <p:cNvPr id="14" name="Shape 12"/>
          <p:cNvSpPr/>
          <p:nvPr/>
        </p:nvSpPr>
        <p:spPr>
          <a:xfrm>
            <a:off x="6035040" y="1828800"/>
            <a:ext cx="2606040" cy="3063240"/>
          </a:xfrm>
          <a:prstGeom prst="rect">
            <a:avLst/>
          </a:prstGeom>
          <a:solidFill>
            <a:srgbClr val="ECE2D0"/>
          </a:solidFill>
          <a:ln/>
          <a:effectLst>
            <a:outerShdw sx="100000" sy="100000" kx="0" ky="0" algn="bl" rotWithShape="0" blurRad="127000" dist="38100" dir="8100000">
              <a:srgbClr val="000000">
                <a:alpha val="10000"/>
              </a:srgbClr>
            </a:outerShdw>
          </a:effectLst>
        </p:spPr>
      </p:sp>
      <p:sp>
        <p:nvSpPr>
          <p:cNvPr id="15" name="Shape 13"/>
          <p:cNvSpPr/>
          <p:nvPr/>
        </p:nvSpPr>
        <p:spPr>
          <a:xfrm>
            <a:off x="6035040" y="1828800"/>
            <a:ext cx="2606040" cy="475488"/>
          </a:xfrm>
          <a:prstGeom prst="rect">
            <a:avLst/>
          </a:prstGeom>
          <a:solidFill>
            <a:srgbClr val="B8857D"/>
          </a:solidFill>
          <a:ln/>
        </p:spPr>
      </p:sp>
      <p:sp>
        <p:nvSpPr>
          <p:cNvPr id="16" name="Text 14"/>
          <p:cNvSpPr/>
          <p:nvPr/>
        </p:nvSpPr>
        <p:spPr>
          <a:xfrm>
            <a:off x="6126480" y="1828800"/>
            <a:ext cx="2423160" cy="475488"/>
          </a:xfrm>
          <a:prstGeom prst="rect">
            <a:avLst/>
          </a:prstGeom>
          <a:noFill/>
          <a:ln/>
        </p:spPr>
        <p:txBody>
          <a:bodyPr wrap="square" rtlCol="0" anchor="ctr"/>
          <a:lstStyle/>
          <a:p>
            <a:pPr algn="ctr" indent="0" marL="0">
              <a:buNone/>
            </a:pPr>
            <a:r>
              <a:rPr lang="en-US" sz="1500" b="1" dirty="0">
                <a:solidFill>
                  <a:srgbClr val="FFFFFF"/>
                </a:solidFill>
                <a:latin typeface="Georgia" pitchFamily="34" charset="0"/>
                <a:ea typeface="Georgia" pitchFamily="34" charset="-122"/>
                <a:cs typeface="Georgia" pitchFamily="34" charset="-120"/>
              </a:rPr>
              <a:t>Timekeeper</a:t>
            </a:r>
            <a:endParaRPr lang="en-US" sz="1500" dirty="0"/>
          </a:p>
        </p:txBody>
      </p:sp>
      <p:sp>
        <p:nvSpPr>
          <p:cNvPr id="17" name="Text 15"/>
          <p:cNvSpPr/>
          <p:nvPr/>
        </p:nvSpPr>
        <p:spPr>
          <a:xfrm>
            <a:off x="6172200" y="2423160"/>
            <a:ext cx="2331720" cy="2331720"/>
          </a:xfrm>
          <a:prstGeom prst="rect">
            <a:avLst/>
          </a:prstGeom>
          <a:noFill/>
          <a:ln/>
        </p:spPr>
        <p:txBody>
          <a:bodyPr wrap="square" rtlCol="0" anchor="ctr"/>
          <a:lstStyle/>
          <a:p>
            <a:pPr algn="l" indent="0" marL="0">
              <a:buNone/>
            </a:pPr>
            <a:r>
              <a:rPr lang="en-US" sz="1200" dirty="0">
                <a:solidFill>
                  <a:srgbClr val="3D1A28"/>
                </a:solidFill>
                <a:latin typeface="Calibri" pitchFamily="34" charset="0"/>
                <a:ea typeface="Calibri" pitchFamily="34" charset="-122"/>
                <a:cs typeface="Calibri" pitchFamily="34" charset="-120"/>
              </a:rPr>
              <a:t>Keep the jar equal so each person has space to speak and receive. Make sure no one runs over.</a:t>
            </a:r>
            <a:endParaRPr lang="en-US" sz="1200" dirty="0"/>
          </a:p>
        </p:txBody>
      </p:sp>
      <p:sp>
        <p:nvSpPr>
          <p:cNvPr id="18" name="Shape 16"/>
          <p:cNvSpPr/>
          <p:nvPr/>
        </p:nvSpPr>
        <p:spPr>
          <a:xfrm>
            <a:off x="457200" y="4480560"/>
            <a:ext cx="8229600" cy="411480"/>
          </a:xfrm>
          <a:prstGeom prst="rect">
            <a:avLst/>
          </a:prstGeom>
          <a:solidFill>
            <a:srgbClr val="ECE2D0"/>
          </a:solidFill>
          <a:ln/>
        </p:spPr>
      </p:sp>
      <p:sp>
        <p:nvSpPr>
          <p:cNvPr id="19" name="Text 17"/>
          <p:cNvSpPr/>
          <p:nvPr/>
        </p:nvSpPr>
        <p:spPr>
          <a:xfrm>
            <a:off x="548640" y="4498848"/>
            <a:ext cx="8046720" cy="347472"/>
          </a:xfrm>
          <a:prstGeom prst="rect">
            <a:avLst/>
          </a:prstGeom>
          <a:noFill/>
          <a:ln/>
        </p:spPr>
        <p:txBody>
          <a:bodyPr wrap="square" rtlCol="0" anchor="ctr"/>
          <a:lstStyle/>
          <a:p>
            <a:pPr algn="ctr" indent="0" marL="0">
              <a:buNone/>
            </a:pPr>
            <a:r>
              <a:rPr lang="en-US" sz="1100" i="1" dirty="0">
                <a:solidFill>
                  <a:srgbClr val="6D2E46"/>
                </a:solidFill>
                <a:latin typeface="Georgia" pitchFamily="34" charset="0"/>
                <a:ea typeface="Georgia" pitchFamily="34" charset="-122"/>
                <a:cs typeface="Georgia" pitchFamily="34" charset="-120"/>
              </a:rPr>
              <a:t>"One strength I heard was…"     "One pattern I noticed was…"     "One word that kept coming through was…"</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2EA"/>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6D2E46"/>
          </a:solidFill>
          <a:ln/>
        </p:spPr>
      </p:sp>
      <p:sp>
        <p:nvSpPr>
          <p:cNvPr id="3" name="Text 1"/>
          <p:cNvSpPr/>
          <p:nvPr/>
        </p:nvSpPr>
        <p:spPr>
          <a:xfrm>
            <a:off x="457200" y="0"/>
            <a:ext cx="8229600" cy="502920"/>
          </a:xfrm>
          <a:prstGeom prst="rect">
            <a:avLst/>
          </a:prstGeom>
          <a:noFill/>
          <a:ln/>
        </p:spPr>
        <p:txBody>
          <a:bodyPr wrap="square" lIns="0" tIns="0" rIns="0" bIns="0" rtlCol="0" anchor="ctr"/>
          <a:lstStyle/>
          <a:p>
            <a:pPr indent="0" marL="0">
              <a:buNone/>
            </a:pPr>
            <a:r>
              <a:rPr lang="en-US" sz="1300" b="1" dirty="0">
                <a:solidFill>
                  <a:srgbClr val="F2E8D8"/>
                </a:solidFill>
                <a:latin typeface="Calibri" pitchFamily="34" charset="0"/>
                <a:ea typeface="Calibri" pitchFamily="34" charset="-122"/>
                <a:cs typeface="Calibri" pitchFamily="34" charset="-120"/>
              </a:rPr>
              <a:t>Step 5  ·  Move</a:t>
            </a:r>
            <a:endParaRPr lang="en-US" sz="1300" dirty="0"/>
          </a:p>
        </p:txBody>
      </p:sp>
      <p:sp>
        <p:nvSpPr>
          <p:cNvPr id="4" name="Text 2"/>
          <p:cNvSpPr/>
          <p:nvPr/>
        </p:nvSpPr>
        <p:spPr>
          <a:xfrm>
            <a:off x="457200" y="685800"/>
            <a:ext cx="8229600" cy="502920"/>
          </a:xfrm>
          <a:prstGeom prst="rect">
            <a:avLst/>
          </a:prstGeom>
          <a:noFill/>
          <a:ln/>
        </p:spPr>
        <p:txBody>
          <a:bodyPr wrap="square" rtlCol="0" anchor="ctr"/>
          <a:lstStyle/>
          <a:p>
            <a:pPr algn="l" indent="0" marL="0">
              <a:buNone/>
            </a:pPr>
            <a:r>
              <a:rPr lang="en-US" sz="2200" b="1" dirty="0">
                <a:solidFill>
                  <a:srgbClr val="6D2E46"/>
                </a:solidFill>
                <a:latin typeface="Georgia" pitchFamily="34" charset="0"/>
                <a:ea typeface="Georgia" pitchFamily="34" charset="-122"/>
                <a:cs typeface="Georgia" pitchFamily="34" charset="-120"/>
              </a:rPr>
              <a:t>Choose one credible action.</a:t>
            </a:r>
            <a:endParaRPr lang="en-US" sz="2200" dirty="0"/>
          </a:p>
        </p:txBody>
      </p:sp>
      <p:sp>
        <p:nvSpPr>
          <p:cNvPr id="5" name="Text 3"/>
          <p:cNvSpPr/>
          <p:nvPr/>
        </p:nvSpPr>
        <p:spPr>
          <a:xfrm>
            <a:off x="457200" y="1325880"/>
            <a:ext cx="5943600" cy="822960"/>
          </a:xfrm>
          <a:prstGeom prst="rect">
            <a:avLst/>
          </a:prstGeom>
          <a:noFill/>
          <a:ln/>
        </p:spPr>
        <p:txBody>
          <a:bodyPr wrap="square" rtlCol="0" anchor="ctr"/>
          <a:lstStyle/>
          <a:p>
            <a:pPr algn="l" indent="0" marL="0">
              <a:buNone/>
            </a:pPr>
            <a:r>
              <a:rPr lang="en-US" sz="1350" dirty="0">
                <a:solidFill>
                  <a:srgbClr val="3D1A28"/>
                </a:solidFill>
                <a:latin typeface="Calibri" pitchFamily="34" charset="0"/>
                <a:ea typeface="Calibri" pitchFamily="34" charset="-122"/>
                <a:cs typeface="Calibri" pitchFamily="34" charset="-120"/>
              </a:rPr>
              <a:t>Not a five-year plan. Not a complete reinvention. Not a dramatic announcement.</a:t>
            </a:r>
            <a:endParaRPr lang="en-US" sz="1350" dirty="0"/>
          </a:p>
          <a:p>
            <a:pPr algn="l" indent="0" marL="0">
              <a:buNone/>
            </a:pPr>
            <a:r>
              <a:rPr lang="en-US" sz="1350" dirty="0">
                <a:solidFill>
                  <a:srgbClr val="3D1A28"/>
                </a:solidFill>
                <a:latin typeface="Calibri" pitchFamily="34" charset="0"/>
                <a:ea typeface="Calibri" pitchFamily="34" charset="-122"/>
                <a:cs typeface="Calibri" pitchFamily="34" charset="-120"/>
              </a:rPr>
              <a:t>One move that fits your current capacity.</a:t>
            </a:r>
            <a:endParaRPr lang="en-US" sz="1350" dirty="0"/>
          </a:p>
        </p:txBody>
      </p:sp>
      <p:sp>
        <p:nvSpPr>
          <p:cNvPr id="6" name="Text 4"/>
          <p:cNvSpPr/>
          <p:nvPr/>
        </p:nvSpPr>
        <p:spPr>
          <a:xfrm>
            <a:off x="457200" y="2286000"/>
            <a:ext cx="5943600" cy="320040"/>
          </a:xfrm>
          <a:prstGeom prst="rect">
            <a:avLst/>
          </a:prstGeom>
          <a:noFill/>
          <a:ln/>
        </p:spPr>
        <p:txBody>
          <a:bodyPr wrap="square" rtlCol="0" anchor="ctr"/>
          <a:lstStyle/>
          <a:p>
            <a:pPr algn="l" indent="0" marL="0">
              <a:buNone/>
            </a:pPr>
            <a:r>
              <a:rPr lang="en-US" sz="1200" b="1" dirty="0">
                <a:solidFill>
                  <a:srgbClr val="7A4558"/>
                </a:solidFill>
                <a:latin typeface="Calibri" pitchFamily="34" charset="0"/>
                <a:ea typeface="Calibri" pitchFamily="34" charset="-122"/>
                <a:cs typeface="Calibri" pitchFamily="34" charset="-120"/>
              </a:rPr>
              <a:t>The move might be:</a:t>
            </a:r>
            <a:endParaRPr lang="en-US" sz="1200" dirty="0"/>
          </a:p>
        </p:txBody>
      </p:sp>
      <p:sp>
        <p:nvSpPr>
          <p:cNvPr id="7" name="Text 5"/>
          <p:cNvSpPr/>
          <p:nvPr/>
        </p:nvSpPr>
        <p:spPr>
          <a:xfrm>
            <a:off x="457200" y="2651760"/>
            <a:ext cx="5577840" cy="2194560"/>
          </a:xfrm>
          <a:prstGeom prst="rect">
            <a:avLst/>
          </a:prstGeom>
          <a:noFill/>
          <a:ln/>
        </p:spPr>
        <p:txBody>
          <a:bodyPr wrap="square" rtlCol="0" anchor="ctr"/>
          <a:lstStyle/>
          <a:p>
            <a:pPr algn="l" marL="342900" indent="-342900">
              <a:buSzPct val="100000"/>
              <a:buChar char="•"/>
            </a:pPr>
            <a:r>
              <a:rPr lang="en-US" sz="1250" dirty="0">
                <a:solidFill>
                  <a:srgbClr val="3D1A28"/>
                </a:solidFill>
                <a:latin typeface="Calibri" pitchFamily="34" charset="0"/>
                <a:ea typeface="Calibri" pitchFamily="34" charset="-122"/>
                <a:cs typeface="Calibri" pitchFamily="34" charset="-120"/>
              </a:rPr>
              <a:t>A conversation you have been avoiding</a:t>
            </a:r>
            <a:endParaRPr lang="en-US" sz="1250" dirty="0"/>
          </a:p>
          <a:p>
            <a:pPr algn="l" marL="342900" indent="-342900">
              <a:buSzPct val="100000"/>
              <a:buChar char="•"/>
            </a:pPr>
            <a:r>
              <a:rPr lang="en-US" sz="1250" dirty="0">
                <a:solidFill>
                  <a:srgbClr val="3D1A28"/>
                </a:solidFill>
                <a:latin typeface="Calibri" pitchFamily="34" charset="0"/>
                <a:ea typeface="Calibri" pitchFamily="34" charset="-122"/>
                <a:cs typeface="Calibri" pitchFamily="34" charset="-120"/>
              </a:rPr>
              <a:t>Revising your positioning or story</a:t>
            </a:r>
            <a:endParaRPr lang="en-US" sz="1250" dirty="0"/>
          </a:p>
          <a:p>
            <a:pPr algn="l" marL="342900" indent="-342900">
              <a:buSzPct val="100000"/>
              <a:buChar char="•"/>
            </a:pPr>
            <a:r>
              <a:rPr lang="en-US" sz="1250" dirty="0">
                <a:solidFill>
                  <a:srgbClr val="3D1A28"/>
                </a:solidFill>
                <a:latin typeface="Calibri" pitchFamily="34" charset="0"/>
                <a:ea typeface="Calibri" pitchFamily="34" charset="-122"/>
                <a:cs typeface="Calibri" pitchFamily="34" charset="-120"/>
              </a:rPr>
              <a:t>Applying for a specific role</a:t>
            </a:r>
            <a:endParaRPr lang="en-US" sz="1250" dirty="0"/>
          </a:p>
          <a:p>
            <a:pPr algn="l" marL="342900" indent="-342900">
              <a:buSzPct val="100000"/>
              <a:buChar char="•"/>
            </a:pPr>
            <a:r>
              <a:rPr lang="en-US" sz="1250" dirty="0">
                <a:solidFill>
                  <a:srgbClr val="3D1A28"/>
                </a:solidFill>
                <a:latin typeface="Calibri" pitchFamily="34" charset="0"/>
                <a:ea typeface="Calibri" pitchFamily="34" charset="-122"/>
                <a:cs typeface="Calibri" pitchFamily="34" charset="-120"/>
              </a:rPr>
              <a:t>Pausing a search that is draining you and choosing a more strategic approach</a:t>
            </a:r>
            <a:endParaRPr lang="en-US" sz="1250" dirty="0"/>
          </a:p>
          <a:p>
            <a:pPr algn="l" marL="342900" indent="-342900">
              <a:buSzPct val="100000"/>
              <a:buChar char="•"/>
            </a:pPr>
            <a:r>
              <a:rPr lang="en-US" sz="1250" dirty="0">
                <a:solidFill>
                  <a:srgbClr val="3D1A28"/>
                </a:solidFill>
                <a:latin typeface="Calibri" pitchFamily="34" charset="0"/>
                <a:ea typeface="Calibri" pitchFamily="34" charset="-122"/>
                <a:cs typeface="Calibri" pitchFamily="34" charset="-120"/>
              </a:rPr>
              <a:t>Joining the community so you are not doing this entirely alone</a:t>
            </a:r>
            <a:endParaRPr lang="en-US" sz="1250" dirty="0"/>
          </a:p>
        </p:txBody>
      </p:sp>
      <p:sp>
        <p:nvSpPr>
          <p:cNvPr id="8" name="Shape 6"/>
          <p:cNvSpPr/>
          <p:nvPr/>
        </p:nvSpPr>
        <p:spPr>
          <a:xfrm>
            <a:off x="6263640" y="914400"/>
            <a:ext cx="2651760" cy="3977640"/>
          </a:xfrm>
          <a:prstGeom prst="rect">
            <a:avLst/>
          </a:prstGeom>
          <a:solidFill>
            <a:srgbClr val="ECE2D0"/>
          </a:solidFill>
          <a:ln/>
          <a:effectLst>
            <a:outerShdw sx="100000" sy="100000" kx="0" ky="0" algn="bl" rotWithShape="0" blurRad="127000" dist="38100" dir="8100000">
              <a:srgbClr val="000000">
                <a:alpha val="10000"/>
              </a:srgbClr>
            </a:outerShdw>
          </a:effectLst>
        </p:spPr>
      </p:sp>
      <p:sp>
        <p:nvSpPr>
          <p:cNvPr id="9" name="Shape 7"/>
          <p:cNvSpPr/>
          <p:nvPr/>
        </p:nvSpPr>
        <p:spPr>
          <a:xfrm>
            <a:off x="6263640" y="914400"/>
            <a:ext cx="64008" cy="3977640"/>
          </a:xfrm>
          <a:prstGeom prst="rect">
            <a:avLst/>
          </a:prstGeom>
          <a:solidFill>
            <a:srgbClr val="6D2E46"/>
          </a:solidFill>
          <a:ln/>
        </p:spPr>
      </p:sp>
      <p:sp>
        <p:nvSpPr>
          <p:cNvPr id="10" name="Text 8"/>
          <p:cNvSpPr/>
          <p:nvPr/>
        </p:nvSpPr>
        <p:spPr>
          <a:xfrm>
            <a:off x="6446520" y="1005840"/>
            <a:ext cx="2377440" cy="347472"/>
          </a:xfrm>
          <a:prstGeom prst="rect">
            <a:avLst/>
          </a:prstGeom>
          <a:noFill/>
          <a:ln/>
        </p:spPr>
        <p:txBody>
          <a:bodyPr wrap="square" rtlCol="0" anchor="ctr"/>
          <a:lstStyle/>
          <a:p>
            <a:pPr algn="l" indent="0" marL="0">
              <a:buNone/>
            </a:pPr>
            <a:r>
              <a:rPr lang="en-US" sz="1100" b="1" dirty="0">
                <a:solidFill>
                  <a:srgbClr val="7A4558"/>
                </a:solidFill>
                <a:latin typeface="Calibri" pitchFamily="34" charset="0"/>
                <a:ea typeface="Calibri" pitchFamily="34" charset="-122"/>
                <a:cs typeface="Calibri" pitchFamily="34" charset="-120"/>
              </a:rPr>
              <a:t>Write on your worksheet:</a:t>
            </a:r>
            <a:endParaRPr lang="en-US" sz="1100" dirty="0"/>
          </a:p>
        </p:txBody>
      </p:sp>
      <p:sp>
        <p:nvSpPr>
          <p:cNvPr id="11" name="Text 9"/>
          <p:cNvSpPr/>
          <p:nvPr/>
        </p:nvSpPr>
        <p:spPr>
          <a:xfrm>
            <a:off x="6446520" y="1463040"/>
            <a:ext cx="2377440" cy="3200400"/>
          </a:xfrm>
          <a:prstGeom prst="rect">
            <a:avLst/>
          </a:prstGeom>
          <a:noFill/>
          <a:ln/>
        </p:spPr>
        <p:txBody>
          <a:bodyPr wrap="square" rtlCol="0" anchor="ctr"/>
          <a:lstStyle/>
          <a:p>
            <a:pPr algn="l" indent="0" marL="0">
              <a:buNone/>
            </a:pPr>
            <a:r>
              <a:rPr lang="en-US" sz="1300" b="1" dirty="0">
                <a:solidFill>
                  <a:srgbClr val="6D2E46"/>
                </a:solidFill>
                <a:latin typeface="Georgia" pitchFamily="34" charset="0"/>
                <a:ea typeface="Georgia" pitchFamily="34" charset="-122"/>
                <a:cs typeface="Georgia" pitchFamily="34" charset="-120"/>
              </a:rPr>
              <a:t>One move that fits my current capacity is…</a:t>
            </a:r>
            <a:endParaRPr lang="en-US" sz="1300" dirty="0"/>
          </a:p>
          <a:p>
            <a:pPr algn="l" indent="0" marL="0">
              <a:buNone/>
            </a:pPr>
            <a:r>
              <a:rPr lang="en-US" sz="1300" b="1" dirty="0">
                <a:solidFill>
                  <a:srgbClr val="6D2E46"/>
                </a:solidFill>
                <a:latin typeface="Georgia" pitchFamily="34" charset="0"/>
                <a:ea typeface="Georgia" pitchFamily="34" charset="-122"/>
                <a:cs typeface="Georgia" pitchFamily="34" charset="-120"/>
              </a:rPr>
              <a:t> </a:t>
            </a:r>
            <a:endParaRPr lang="en-US" sz="1300" dirty="0"/>
          </a:p>
          <a:p>
            <a:pPr algn="l" indent="0" marL="0">
              <a:buNone/>
            </a:pPr>
            <a:r>
              <a:rPr lang="en-US" sz="1300" b="1" dirty="0">
                <a:solidFill>
                  <a:srgbClr val="6D2E46"/>
                </a:solidFill>
                <a:latin typeface="Georgia" pitchFamily="34" charset="0"/>
                <a:ea typeface="Georgia" pitchFamily="34" charset="-122"/>
                <a:cs typeface="Georgia" pitchFamily="34" charset="-120"/>
              </a:rPr>
              <a:t>The kind of support I need next is…</a:t>
            </a:r>
            <a:endParaRPr lang="en-US" sz="13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5C2337"/>
        </a:solidFill>
      </p:bgPr>
    </p:bg>
    <p:spTree>
      <p:nvGrpSpPr>
        <p:cNvPr id="1" name=""/>
        <p:cNvGrpSpPr/>
        <p:nvPr/>
      </p:nvGrpSpPr>
      <p:grpSpPr>
        <a:xfrm>
          <a:off x="0" y="0"/>
          <a:ext cx="0" cy="0"/>
          <a:chOff x="0" y="0"/>
          <a:chExt cx="0" cy="0"/>
        </a:xfrm>
      </p:grpSpPr>
      <p:sp>
        <p:nvSpPr>
          <p:cNvPr id="2" name="Shape 0"/>
          <p:cNvSpPr/>
          <p:nvPr/>
        </p:nvSpPr>
        <p:spPr>
          <a:xfrm>
            <a:off x="0" y="0"/>
            <a:ext cx="274320" cy="5143500"/>
          </a:xfrm>
          <a:prstGeom prst="rect">
            <a:avLst/>
          </a:prstGeom>
          <a:solidFill>
            <a:srgbClr val="A26769">
              <a:alpha val="65000"/>
            </a:srgbClr>
          </a:solidFill>
          <a:ln/>
        </p:spPr>
      </p:sp>
      <p:sp>
        <p:nvSpPr>
          <p:cNvPr id="3" name="Text 1"/>
          <p:cNvSpPr/>
          <p:nvPr/>
        </p:nvSpPr>
        <p:spPr>
          <a:xfrm>
            <a:off x="548640" y="457200"/>
            <a:ext cx="8229600" cy="457200"/>
          </a:xfrm>
          <a:prstGeom prst="rect">
            <a:avLst/>
          </a:prstGeom>
          <a:noFill/>
          <a:ln/>
        </p:spPr>
        <p:txBody>
          <a:bodyPr wrap="square" rtlCol="0" anchor="ctr"/>
          <a:lstStyle/>
          <a:p>
            <a:pPr algn="l" indent="0" marL="0">
              <a:buNone/>
            </a:pPr>
            <a:r>
              <a:rPr lang="en-US" sz="1300" b="1" spc="400" kern="0" dirty="0">
                <a:solidFill>
                  <a:srgbClr val="D4A5A5"/>
                </a:solidFill>
                <a:latin typeface="Calibri" pitchFamily="34" charset="0"/>
                <a:ea typeface="Calibri" pitchFamily="34" charset="-122"/>
                <a:cs typeface="Calibri" pitchFamily="34" charset="-120"/>
              </a:rPr>
              <a:t>FREE WRITE</a:t>
            </a:r>
            <a:endParaRPr lang="en-US" sz="1300" dirty="0"/>
          </a:p>
        </p:txBody>
      </p:sp>
      <p:sp>
        <p:nvSpPr>
          <p:cNvPr id="4" name="Text 2"/>
          <p:cNvSpPr/>
          <p:nvPr/>
        </p:nvSpPr>
        <p:spPr>
          <a:xfrm>
            <a:off x="548640" y="1005840"/>
            <a:ext cx="8229600" cy="1005840"/>
          </a:xfrm>
          <a:prstGeom prst="rect">
            <a:avLst/>
          </a:prstGeom>
          <a:noFill/>
          <a:ln/>
        </p:spPr>
        <p:txBody>
          <a:bodyPr wrap="square" rtlCol="0" anchor="ctr"/>
          <a:lstStyle/>
          <a:p>
            <a:pPr algn="l" indent="0" marL="0">
              <a:buNone/>
            </a:pPr>
            <a:r>
              <a:rPr lang="en-US" sz="7200" b="1" dirty="0">
                <a:solidFill>
                  <a:srgbClr val="F2E8D8"/>
                </a:solidFill>
                <a:latin typeface="Georgia" pitchFamily="34" charset="0"/>
                <a:ea typeface="Georgia" pitchFamily="34" charset="-122"/>
                <a:cs typeface="Georgia" pitchFamily="34" charset="-120"/>
              </a:rPr>
              <a:t>5 minutes</a:t>
            </a:r>
            <a:endParaRPr lang="en-US" sz="7200" dirty="0"/>
          </a:p>
        </p:txBody>
      </p:sp>
      <p:sp>
        <p:nvSpPr>
          <p:cNvPr id="5" name="Shape 3"/>
          <p:cNvSpPr/>
          <p:nvPr/>
        </p:nvSpPr>
        <p:spPr>
          <a:xfrm>
            <a:off x="548640" y="2148840"/>
            <a:ext cx="8046720" cy="0"/>
          </a:xfrm>
          <a:prstGeom prst="line">
            <a:avLst/>
          </a:prstGeom>
          <a:noFill/>
          <a:ln w="19050">
            <a:solidFill>
              <a:srgbClr val="A26769"/>
            </a:solidFill>
            <a:prstDash val="solid"/>
          </a:ln>
        </p:spPr>
      </p:sp>
      <p:sp>
        <p:nvSpPr>
          <p:cNvPr id="6" name="Text 4"/>
          <p:cNvSpPr/>
          <p:nvPr/>
        </p:nvSpPr>
        <p:spPr>
          <a:xfrm>
            <a:off x="548640" y="2331720"/>
            <a:ext cx="8229600" cy="1554480"/>
          </a:xfrm>
          <a:prstGeom prst="rect">
            <a:avLst/>
          </a:prstGeom>
          <a:noFill/>
          <a:ln/>
        </p:spPr>
        <p:txBody>
          <a:bodyPr wrap="square" rtlCol="0" anchor="ctr"/>
          <a:lstStyle/>
          <a:p>
            <a:pPr algn="l" indent="0" marL="0">
              <a:buNone/>
            </a:pPr>
            <a:r>
              <a:rPr lang="en-US" sz="2000" i="1" dirty="0">
                <a:solidFill>
                  <a:srgbClr val="F2E8D8"/>
                </a:solidFill>
                <a:latin typeface="Georgia" pitchFamily="34" charset="0"/>
                <a:ea typeface="Georgia" pitchFamily="34" charset="-122"/>
                <a:cs typeface="Georgia" pitchFamily="34" charset="-120"/>
              </a:rPr>
              <a:t>One move that fits my current capacity is…</a:t>
            </a:r>
            <a:endParaRPr lang="en-US" sz="2000" dirty="0"/>
          </a:p>
          <a:p>
            <a:pPr algn="l" indent="0" marL="0">
              <a:buNone/>
            </a:pPr>
            <a:r>
              <a:rPr lang="en-US" sz="2000" i="1" dirty="0">
                <a:solidFill>
                  <a:srgbClr val="F2E8D8"/>
                </a:solidFill>
                <a:latin typeface="Georgia" pitchFamily="34" charset="0"/>
                <a:ea typeface="Georgia" pitchFamily="34" charset="-122"/>
                <a:cs typeface="Georgia" pitchFamily="34" charset="-120"/>
              </a:rPr>
              <a:t> </a:t>
            </a:r>
            <a:endParaRPr lang="en-US" sz="2000" dirty="0"/>
          </a:p>
          <a:p>
            <a:pPr algn="l" indent="0" marL="0">
              <a:buNone/>
            </a:pPr>
            <a:r>
              <a:rPr lang="en-US" sz="2000" i="1" dirty="0">
                <a:solidFill>
                  <a:srgbClr val="F2E8D8"/>
                </a:solidFill>
                <a:latin typeface="Georgia" pitchFamily="34" charset="0"/>
                <a:ea typeface="Georgia" pitchFamily="34" charset="-122"/>
                <a:cs typeface="Georgia" pitchFamily="34" charset="-120"/>
              </a:rPr>
              <a:t>The kind of support I need next is…</a:t>
            </a:r>
            <a:endParaRPr lang="en-US" sz="2000" dirty="0"/>
          </a:p>
        </p:txBody>
      </p:sp>
      <p:sp>
        <p:nvSpPr>
          <p:cNvPr id="7" name="Text 5"/>
          <p:cNvSpPr/>
          <p:nvPr/>
        </p:nvSpPr>
        <p:spPr>
          <a:xfrm>
            <a:off x="548640" y="4069080"/>
            <a:ext cx="8229600" cy="457200"/>
          </a:xfrm>
          <a:prstGeom prst="rect">
            <a:avLst/>
          </a:prstGeom>
          <a:noFill/>
          <a:ln/>
        </p:spPr>
        <p:txBody>
          <a:bodyPr wrap="square" rtlCol="0" anchor="ctr"/>
          <a:lstStyle/>
          <a:p>
            <a:pPr algn="l" indent="0" marL="0">
              <a:buNone/>
            </a:pPr>
            <a:r>
              <a:rPr lang="en-US" sz="1200" i="1" dirty="0">
                <a:solidFill>
                  <a:srgbClr val="D4A5A5"/>
                </a:solidFill>
                <a:latin typeface="Calibri" pitchFamily="34" charset="0"/>
                <a:ea typeface="Calibri" pitchFamily="34" charset="-122"/>
                <a:cs typeface="Calibri" pitchFamily="34" charset="-120"/>
              </a:rPr>
              <a:t>The point is one honest sentence. Not a plan. Just the next true thing.</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6D2E46"/>
        </a:solidFill>
      </p:bgPr>
    </p:bg>
    <p:spTree>
      <p:nvGrpSpPr>
        <p:cNvPr id="1" name=""/>
        <p:cNvGrpSpPr/>
        <p:nvPr/>
      </p:nvGrpSpPr>
      <p:grpSpPr>
        <a:xfrm>
          <a:off x="0" y="0"/>
          <a:ext cx="0" cy="0"/>
          <a:chOff x="0" y="0"/>
          <a:chExt cx="0" cy="0"/>
        </a:xfrm>
      </p:grpSpPr>
      <p:sp>
        <p:nvSpPr>
          <p:cNvPr id="2" name="Shape 0"/>
          <p:cNvSpPr/>
          <p:nvPr/>
        </p:nvSpPr>
        <p:spPr>
          <a:xfrm>
            <a:off x="0" y="0"/>
            <a:ext cx="274320" cy="5143500"/>
          </a:xfrm>
          <a:prstGeom prst="rect">
            <a:avLst/>
          </a:prstGeom>
          <a:solidFill>
            <a:srgbClr val="A26769">
              <a:alpha val="65000"/>
            </a:srgbClr>
          </a:solidFill>
          <a:ln/>
        </p:spPr>
      </p:sp>
      <p:sp>
        <p:nvSpPr>
          <p:cNvPr id="3" name="Text 1"/>
          <p:cNvSpPr/>
          <p:nvPr/>
        </p:nvSpPr>
        <p:spPr>
          <a:xfrm>
            <a:off x="548640" y="411480"/>
            <a:ext cx="8229600" cy="411480"/>
          </a:xfrm>
          <a:prstGeom prst="rect">
            <a:avLst/>
          </a:prstGeom>
          <a:noFill/>
          <a:ln/>
        </p:spPr>
        <p:txBody>
          <a:bodyPr wrap="square" rtlCol="0" anchor="ctr"/>
          <a:lstStyle/>
          <a:p>
            <a:pPr algn="l" indent="0" marL="0">
              <a:buNone/>
            </a:pPr>
            <a:r>
              <a:rPr lang="en-US" sz="1200" b="1" spc="300" kern="0" dirty="0">
                <a:solidFill>
                  <a:srgbClr val="D4A5A5"/>
                </a:solidFill>
                <a:latin typeface="Calibri" pitchFamily="34" charset="0"/>
                <a:ea typeface="Calibri" pitchFamily="34" charset="-122"/>
                <a:cs typeface="Calibri" pitchFamily="34" charset="-120"/>
              </a:rPr>
              <a:t>Closing</a:t>
            </a:r>
            <a:endParaRPr lang="en-US" sz="1200" dirty="0"/>
          </a:p>
        </p:txBody>
      </p:sp>
      <p:sp>
        <p:nvSpPr>
          <p:cNvPr id="4" name="Shape 2"/>
          <p:cNvSpPr/>
          <p:nvPr/>
        </p:nvSpPr>
        <p:spPr>
          <a:xfrm>
            <a:off x="548640" y="914400"/>
            <a:ext cx="8229600" cy="1920240"/>
          </a:xfrm>
          <a:prstGeom prst="rect">
            <a:avLst/>
          </a:prstGeom>
          <a:solidFill>
            <a:srgbClr val="8B3A55"/>
          </a:solidFill>
          <a:ln/>
        </p:spPr>
      </p:sp>
      <p:sp>
        <p:nvSpPr>
          <p:cNvPr id="5" name="Text 3"/>
          <p:cNvSpPr/>
          <p:nvPr/>
        </p:nvSpPr>
        <p:spPr>
          <a:xfrm>
            <a:off x="640080" y="1005840"/>
            <a:ext cx="7955280" cy="1737360"/>
          </a:xfrm>
          <a:prstGeom prst="rect">
            <a:avLst/>
          </a:prstGeom>
          <a:noFill/>
          <a:ln/>
        </p:spPr>
        <p:txBody>
          <a:bodyPr wrap="square" rtlCol="0" anchor="ctr"/>
          <a:lstStyle/>
          <a:p>
            <a:pPr algn="l" indent="0" marL="0">
              <a:buNone/>
            </a:pPr>
            <a:r>
              <a:rPr lang="en-US" sz="2800" i="1" dirty="0">
                <a:solidFill>
                  <a:srgbClr val="F7EDDF"/>
                </a:solidFill>
                <a:latin typeface="Georgia" pitchFamily="34" charset="0"/>
                <a:ea typeface="Georgia" pitchFamily="34" charset="-122"/>
                <a:cs typeface="Georgia" pitchFamily="34" charset="-120"/>
              </a:rPr>
              <a:t>I am not starting over.</a:t>
            </a:r>
            <a:endParaRPr lang="en-US" sz="2800" dirty="0"/>
          </a:p>
          <a:p>
            <a:pPr algn="l" indent="0" marL="0">
              <a:buNone/>
            </a:pPr>
            <a:r>
              <a:rPr lang="en-US" sz="2800" i="1" dirty="0">
                <a:solidFill>
                  <a:srgbClr val="F7EDDF"/>
                </a:solidFill>
                <a:latin typeface="Georgia" pitchFamily="34" charset="0"/>
                <a:ea typeface="Georgia" pitchFamily="34" charset="-122"/>
                <a:cs typeface="Georgia" pitchFamily="34" charset="-120"/>
              </a:rPr>
              <a:t>I am telling the truth</a:t>
            </a:r>
            <a:endParaRPr lang="en-US" sz="2800" dirty="0"/>
          </a:p>
          <a:p>
            <a:pPr algn="l" indent="0" marL="0">
              <a:buNone/>
            </a:pPr>
            <a:r>
              <a:rPr lang="en-US" sz="2800" i="1" dirty="0">
                <a:solidFill>
                  <a:srgbClr val="F7EDDF"/>
                </a:solidFill>
                <a:latin typeface="Georgia" pitchFamily="34" charset="0"/>
                <a:ea typeface="Georgia" pitchFamily="34" charset="-122"/>
                <a:cs typeface="Georgia" pitchFamily="34" charset="-120"/>
              </a:rPr>
              <a:t>about what comes next.</a:t>
            </a:r>
            <a:endParaRPr lang="en-US" sz="2800" dirty="0"/>
          </a:p>
        </p:txBody>
      </p:sp>
      <p:sp>
        <p:nvSpPr>
          <p:cNvPr id="6" name="Shape 4"/>
          <p:cNvSpPr/>
          <p:nvPr/>
        </p:nvSpPr>
        <p:spPr>
          <a:xfrm>
            <a:off x="548640" y="2999232"/>
            <a:ext cx="8046720" cy="0"/>
          </a:xfrm>
          <a:prstGeom prst="line">
            <a:avLst/>
          </a:prstGeom>
          <a:noFill/>
          <a:ln w="19050">
            <a:solidFill>
              <a:srgbClr val="A26769"/>
            </a:solidFill>
            <a:prstDash val="solid"/>
          </a:ln>
        </p:spPr>
      </p:sp>
      <p:sp>
        <p:nvSpPr>
          <p:cNvPr id="7" name="Text 5"/>
          <p:cNvSpPr/>
          <p:nvPr/>
        </p:nvSpPr>
        <p:spPr>
          <a:xfrm>
            <a:off x="548640" y="3127248"/>
            <a:ext cx="8229600" cy="320040"/>
          </a:xfrm>
          <a:prstGeom prst="rect">
            <a:avLst/>
          </a:prstGeom>
          <a:noFill/>
          <a:ln/>
        </p:spPr>
        <p:txBody>
          <a:bodyPr wrap="square" rtlCol="0" anchor="ctr"/>
          <a:lstStyle/>
          <a:p>
            <a:pPr algn="l" indent="0" marL="0">
              <a:buNone/>
            </a:pPr>
            <a:r>
              <a:rPr lang="en-US" sz="1200" dirty="0">
                <a:solidFill>
                  <a:srgbClr val="D4A5A5"/>
                </a:solidFill>
                <a:latin typeface="Calibri" pitchFamily="34" charset="0"/>
                <a:ea typeface="Calibri" pitchFamily="34" charset="-122"/>
                <a:cs typeface="Calibri" pitchFamily="34" charset="-120"/>
              </a:rPr>
              <a:t>Complete one of these before you leave:</a:t>
            </a:r>
            <a:endParaRPr lang="en-US" sz="1200" dirty="0"/>
          </a:p>
        </p:txBody>
      </p:sp>
      <p:sp>
        <p:nvSpPr>
          <p:cNvPr id="8" name="Text 6"/>
          <p:cNvSpPr/>
          <p:nvPr/>
        </p:nvSpPr>
        <p:spPr>
          <a:xfrm>
            <a:off x="548640" y="3520440"/>
            <a:ext cx="8229600" cy="1188720"/>
          </a:xfrm>
          <a:prstGeom prst="rect">
            <a:avLst/>
          </a:prstGeom>
          <a:noFill/>
          <a:ln/>
        </p:spPr>
        <p:txBody>
          <a:bodyPr wrap="square" rtlCol="0" anchor="ctr"/>
          <a:lstStyle/>
          <a:p>
            <a:pPr algn="l" marL="342900" indent="-342900">
              <a:buSzPct val="100000"/>
              <a:buChar char="•"/>
            </a:pPr>
            <a:r>
              <a:rPr lang="en-US" sz="1500" i="1" dirty="0">
                <a:solidFill>
                  <a:srgbClr val="F2E8D8"/>
                </a:solidFill>
                <a:latin typeface="Georgia" pitchFamily="34" charset="0"/>
                <a:ea typeface="Georgia" pitchFamily="34" charset="-122"/>
                <a:cs typeface="Georgia" pitchFamily="34" charset="-120"/>
              </a:rPr>
              <a:t>The word I am leaving with is…</a:t>
            </a:r>
            <a:endParaRPr lang="en-US" sz="1500" dirty="0"/>
          </a:p>
          <a:p>
            <a:pPr algn="l" marL="342900" indent="-342900">
              <a:buSzPct val="100000"/>
              <a:buChar char="•"/>
            </a:pPr>
            <a:r>
              <a:rPr lang="en-US" sz="1500" i="1" dirty="0">
                <a:solidFill>
                  <a:srgbClr val="F2E8D8"/>
                </a:solidFill>
                <a:latin typeface="Georgia" pitchFamily="34" charset="0"/>
                <a:ea typeface="Georgia" pitchFamily="34" charset="-122"/>
                <a:cs typeface="Georgia" pitchFamily="34" charset="-120"/>
              </a:rPr>
              <a:t>The sentence I want to remember is…</a:t>
            </a:r>
            <a:endParaRPr lang="en-US" sz="1500" dirty="0"/>
          </a:p>
          <a:p>
            <a:pPr algn="l" marL="342900" indent="-342900">
              <a:buSzPct val="100000"/>
              <a:buChar char="•"/>
            </a:pPr>
            <a:r>
              <a:rPr lang="en-US" sz="1500" i="1" dirty="0">
                <a:solidFill>
                  <a:srgbClr val="F2E8D8"/>
                </a:solidFill>
                <a:latin typeface="Georgia" pitchFamily="34" charset="0"/>
                <a:ea typeface="Georgia" pitchFamily="34" charset="-122"/>
                <a:cs typeface="Georgia" pitchFamily="34" charset="-120"/>
              </a:rPr>
              <a:t>The move I can take next is…</a:t>
            </a:r>
            <a:endParaRPr lang="en-US" sz="15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3D1A28"/>
        </a:solidFill>
      </p:bgPr>
    </p:bg>
    <p:spTree>
      <p:nvGrpSpPr>
        <p:cNvPr id="1" name=""/>
        <p:cNvGrpSpPr/>
        <p:nvPr/>
      </p:nvGrpSpPr>
      <p:grpSpPr>
        <a:xfrm>
          <a:off x="0" y="0"/>
          <a:ext cx="0" cy="0"/>
          <a:chOff x="0" y="0"/>
          <a:chExt cx="0" cy="0"/>
        </a:xfrm>
      </p:grpSpPr>
      <p:sp>
        <p:nvSpPr>
          <p:cNvPr id="2" name="Shape 0"/>
          <p:cNvSpPr/>
          <p:nvPr/>
        </p:nvSpPr>
        <p:spPr>
          <a:xfrm>
            <a:off x="0" y="0"/>
            <a:ext cx="274320" cy="5143500"/>
          </a:xfrm>
          <a:prstGeom prst="rect">
            <a:avLst/>
          </a:prstGeom>
          <a:solidFill>
            <a:srgbClr val="A26769">
              <a:alpha val="65000"/>
            </a:srgbClr>
          </a:solidFill>
          <a:ln/>
        </p:spPr>
      </p:sp>
      <p:sp>
        <p:nvSpPr>
          <p:cNvPr id="3" name="Text 1"/>
          <p:cNvSpPr/>
          <p:nvPr/>
        </p:nvSpPr>
        <p:spPr>
          <a:xfrm>
            <a:off x="548640" y="365760"/>
            <a:ext cx="8229600" cy="502920"/>
          </a:xfrm>
          <a:prstGeom prst="rect">
            <a:avLst/>
          </a:prstGeom>
          <a:noFill/>
          <a:ln/>
        </p:spPr>
        <p:txBody>
          <a:bodyPr wrap="square" rtlCol="0" anchor="ctr"/>
          <a:lstStyle/>
          <a:p>
            <a:pPr algn="l" indent="0" marL="0">
              <a:buNone/>
            </a:pPr>
            <a:r>
              <a:rPr lang="en-US" sz="1700" i="1" dirty="0">
                <a:solidFill>
                  <a:srgbClr val="F2E8D8"/>
                </a:solidFill>
                <a:latin typeface="Georgia" pitchFamily="34" charset="0"/>
                <a:ea typeface="Georgia" pitchFamily="34" charset="-122"/>
                <a:cs typeface="Georgia" pitchFamily="34" charset="-120"/>
              </a:rPr>
              <a:t>If today helped, here is what comes next.</a:t>
            </a:r>
            <a:endParaRPr lang="en-US" sz="1700" dirty="0"/>
          </a:p>
        </p:txBody>
      </p:sp>
      <p:sp>
        <p:nvSpPr>
          <p:cNvPr id="4" name="Text 2"/>
          <p:cNvSpPr/>
          <p:nvPr/>
        </p:nvSpPr>
        <p:spPr>
          <a:xfrm>
            <a:off x="548640" y="960120"/>
            <a:ext cx="8229600" cy="384048"/>
          </a:xfrm>
          <a:prstGeom prst="rect">
            <a:avLst/>
          </a:prstGeom>
          <a:noFill/>
          <a:ln/>
        </p:spPr>
        <p:txBody>
          <a:bodyPr wrap="square" rtlCol="0" anchor="ctr"/>
          <a:lstStyle/>
          <a:p>
            <a:pPr algn="l" indent="0" marL="0">
              <a:buNone/>
            </a:pPr>
            <a:r>
              <a:rPr lang="en-US" sz="1200" dirty="0">
                <a:solidFill>
                  <a:srgbClr val="D4A5A5"/>
                </a:solidFill>
                <a:latin typeface="Calibri" pitchFamily="34" charset="0"/>
                <a:ea typeface="Calibri" pitchFamily="34" charset="-122"/>
                <a:cs typeface="Calibri" pitchFamily="34" charset="-120"/>
              </a:rPr>
              <a:t>The invitation is not pressure. It is discernment.</a:t>
            </a:r>
            <a:endParaRPr lang="en-US" sz="1200" dirty="0"/>
          </a:p>
        </p:txBody>
      </p:sp>
      <p:sp>
        <p:nvSpPr>
          <p:cNvPr id="5" name="Shape 3"/>
          <p:cNvSpPr/>
          <p:nvPr/>
        </p:nvSpPr>
        <p:spPr>
          <a:xfrm>
            <a:off x="548640" y="1463040"/>
            <a:ext cx="8046720" cy="0"/>
          </a:xfrm>
          <a:prstGeom prst="line">
            <a:avLst/>
          </a:prstGeom>
          <a:noFill/>
          <a:ln w="12700">
            <a:solidFill>
              <a:srgbClr val="A26769"/>
            </a:solidFill>
            <a:prstDash val="solid"/>
          </a:ln>
        </p:spPr>
      </p:sp>
      <p:sp>
        <p:nvSpPr>
          <p:cNvPr id="6" name="Shape 4"/>
          <p:cNvSpPr/>
          <p:nvPr/>
        </p:nvSpPr>
        <p:spPr>
          <a:xfrm>
            <a:off x="502920" y="1645920"/>
            <a:ext cx="2651760" cy="3200400"/>
          </a:xfrm>
          <a:prstGeom prst="rect">
            <a:avLst/>
          </a:prstGeom>
          <a:solidFill>
            <a:srgbClr val="6D2E46">
              <a:alpha val="70000"/>
            </a:srgbClr>
          </a:solidFill>
          <a:ln/>
        </p:spPr>
      </p:sp>
      <p:sp>
        <p:nvSpPr>
          <p:cNvPr id="7" name="Shape 5"/>
          <p:cNvSpPr/>
          <p:nvPr/>
        </p:nvSpPr>
        <p:spPr>
          <a:xfrm>
            <a:off x="502920" y="1645920"/>
            <a:ext cx="2651760" cy="73152"/>
          </a:xfrm>
          <a:prstGeom prst="rect">
            <a:avLst/>
          </a:prstGeom>
          <a:solidFill>
            <a:srgbClr val="A26769"/>
          </a:solidFill>
          <a:ln/>
        </p:spPr>
      </p:sp>
      <p:sp>
        <p:nvSpPr>
          <p:cNvPr id="8" name="Text 6"/>
          <p:cNvSpPr/>
          <p:nvPr/>
        </p:nvSpPr>
        <p:spPr>
          <a:xfrm>
            <a:off x="640080" y="1764792"/>
            <a:ext cx="2377440" cy="320040"/>
          </a:xfrm>
          <a:prstGeom prst="rect">
            <a:avLst/>
          </a:prstGeom>
          <a:noFill/>
          <a:ln/>
        </p:spPr>
        <p:txBody>
          <a:bodyPr wrap="square" rtlCol="0" anchor="ctr"/>
          <a:lstStyle/>
          <a:p>
            <a:pPr algn="l" indent="0" marL="0">
              <a:buNone/>
            </a:pPr>
            <a:r>
              <a:rPr lang="en-US" sz="1000" i="1" dirty="0">
                <a:solidFill>
                  <a:srgbClr val="D4A5A5"/>
                </a:solidFill>
                <a:latin typeface="Calibri" pitchFamily="34" charset="0"/>
                <a:ea typeface="Calibri" pitchFamily="34" charset="-122"/>
                <a:cs typeface="Calibri" pitchFamily="34" charset="-120"/>
              </a:rPr>
              <a:t>If you need</a:t>
            </a:r>
            <a:endParaRPr lang="en-US" sz="1000" dirty="0"/>
          </a:p>
        </p:txBody>
      </p:sp>
      <p:sp>
        <p:nvSpPr>
          <p:cNvPr id="9" name="Text 7"/>
          <p:cNvSpPr/>
          <p:nvPr/>
        </p:nvSpPr>
        <p:spPr>
          <a:xfrm>
            <a:off x="640080" y="2084832"/>
            <a:ext cx="2377440" cy="411480"/>
          </a:xfrm>
          <a:prstGeom prst="rect">
            <a:avLst/>
          </a:prstGeom>
          <a:noFill/>
          <a:ln/>
        </p:spPr>
        <p:txBody>
          <a:bodyPr wrap="square" rtlCol="0" anchor="ctr"/>
          <a:lstStyle/>
          <a:p>
            <a:pPr algn="l" indent="0" marL="0">
              <a:buNone/>
            </a:pPr>
            <a:r>
              <a:rPr lang="en-US" sz="1200" dirty="0">
                <a:solidFill>
                  <a:srgbClr val="F2E8D8"/>
                </a:solidFill>
                <a:latin typeface="Calibri" pitchFamily="34" charset="0"/>
                <a:ea typeface="Calibri" pitchFamily="34" charset="-122"/>
                <a:cs typeface="Calibri" pitchFamily="34" charset="-120"/>
              </a:rPr>
              <a:t>A year of continuity:</a:t>
            </a:r>
            <a:endParaRPr lang="en-US" sz="1200" dirty="0"/>
          </a:p>
        </p:txBody>
      </p:sp>
      <p:sp>
        <p:nvSpPr>
          <p:cNvPr id="10" name="Text 8"/>
          <p:cNvSpPr/>
          <p:nvPr/>
        </p:nvSpPr>
        <p:spPr>
          <a:xfrm>
            <a:off x="640080" y="2542032"/>
            <a:ext cx="2377440" cy="502920"/>
          </a:xfrm>
          <a:prstGeom prst="rect">
            <a:avLst/>
          </a:prstGeom>
          <a:noFill/>
          <a:ln/>
        </p:spPr>
        <p:txBody>
          <a:bodyPr wrap="square" rtlCol="0" anchor="ctr"/>
          <a:lstStyle/>
          <a:p>
            <a:pPr algn="l" indent="0" marL="0">
              <a:buNone/>
            </a:pPr>
            <a:r>
              <a:rPr lang="en-US" sz="1600" b="1" dirty="0">
                <a:solidFill>
                  <a:srgbClr val="F2E8D8"/>
                </a:solidFill>
                <a:latin typeface="Georgia" pitchFamily="34" charset="0"/>
                <a:ea typeface="Georgia" pitchFamily="34" charset="-122"/>
                <a:cs typeface="Georgia" pitchFamily="34" charset="-120"/>
              </a:rPr>
              <a:t>Studio</a:t>
            </a:r>
            <a:endParaRPr lang="en-US" sz="1600" dirty="0"/>
          </a:p>
        </p:txBody>
      </p:sp>
      <p:sp>
        <p:nvSpPr>
          <p:cNvPr id="11" name="Text 9"/>
          <p:cNvSpPr/>
          <p:nvPr/>
        </p:nvSpPr>
        <p:spPr>
          <a:xfrm>
            <a:off x="640080" y="3154680"/>
            <a:ext cx="2377440" cy="1508760"/>
          </a:xfrm>
          <a:prstGeom prst="rect">
            <a:avLst/>
          </a:prstGeom>
          <a:noFill/>
          <a:ln/>
        </p:spPr>
        <p:txBody>
          <a:bodyPr wrap="square" rtlCol="0" anchor="ctr"/>
          <a:lstStyle/>
          <a:p>
            <a:pPr algn="l" indent="0" marL="0">
              <a:buNone/>
            </a:pPr>
            <a:r>
              <a:rPr lang="en-US" sz="1100" dirty="0">
                <a:solidFill>
                  <a:srgbClr val="ECE2D0"/>
                </a:solidFill>
                <a:latin typeface="Calibri" pitchFamily="34" charset="0"/>
                <a:ea typeface="Calibri" pitchFamily="34" charset="-122"/>
                <a:cs typeface="Calibri" pitchFamily="34" charset="-120"/>
              </a:rPr>
              <a:t>Discernment, strategy, and movement across career identity, AI disruption, ageism, energy, and next chapters. Four annual spots opening June 1.</a:t>
            </a:r>
            <a:endParaRPr lang="en-US" sz="1100" dirty="0"/>
          </a:p>
        </p:txBody>
      </p:sp>
      <p:sp>
        <p:nvSpPr>
          <p:cNvPr id="12" name="Text 10"/>
          <p:cNvSpPr/>
          <p:nvPr/>
        </p:nvSpPr>
        <p:spPr>
          <a:xfrm>
            <a:off x="640080" y="4663440"/>
            <a:ext cx="2377440" cy="274320"/>
          </a:xfrm>
          <a:prstGeom prst="rect">
            <a:avLst/>
          </a:prstGeom>
          <a:noFill/>
          <a:ln/>
        </p:spPr>
        <p:txBody>
          <a:bodyPr wrap="square" rtlCol="0" anchor="ctr"/>
          <a:lstStyle/>
          <a:p>
            <a:pPr algn="l" indent="0" marL="0">
              <a:buNone/>
            </a:pPr>
            <a:r>
              <a:rPr lang="en-US" sz="1100" b="1" dirty="0">
                <a:solidFill>
                  <a:srgbClr val="D4A5A5"/>
                </a:solidFill>
                <a:latin typeface="Calibri" pitchFamily="34" charset="0"/>
                <a:ea typeface="Calibri" pitchFamily="34" charset="-122"/>
                <a:cs typeface="Calibri" pitchFamily="34" charset="-120"/>
              </a:rPr>
              <a:t>~$999 / year</a:t>
            </a:r>
            <a:endParaRPr lang="en-US" sz="1100" dirty="0"/>
          </a:p>
        </p:txBody>
      </p:sp>
      <p:sp>
        <p:nvSpPr>
          <p:cNvPr id="13" name="Shape 11"/>
          <p:cNvSpPr/>
          <p:nvPr/>
        </p:nvSpPr>
        <p:spPr>
          <a:xfrm>
            <a:off x="3291840" y="1645920"/>
            <a:ext cx="2651760" cy="3200400"/>
          </a:xfrm>
          <a:prstGeom prst="rect">
            <a:avLst/>
          </a:prstGeom>
          <a:solidFill>
            <a:srgbClr val="6D2E46">
              <a:alpha val="70000"/>
            </a:srgbClr>
          </a:solidFill>
          <a:ln/>
        </p:spPr>
      </p:sp>
      <p:sp>
        <p:nvSpPr>
          <p:cNvPr id="14" name="Shape 12"/>
          <p:cNvSpPr/>
          <p:nvPr/>
        </p:nvSpPr>
        <p:spPr>
          <a:xfrm>
            <a:off x="3291840" y="1645920"/>
            <a:ext cx="2651760" cy="73152"/>
          </a:xfrm>
          <a:prstGeom prst="rect">
            <a:avLst/>
          </a:prstGeom>
          <a:solidFill>
            <a:srgbClr val="A26769"/>
          </a:solidFill>
          <a:ln/>
        </p:spPr>
      </p:sp>
      <p:sp>
        <p:nvSpPr>
          <p:cNvPr id="15" name="Text 13"/>
          <p:cNvSpPr/>
          <p:nvPr/>
        </p:nvSpPr>
        <p:spPr>
          <a:xfrm>
            <a:off x="3429000" y="1764792"/>
            <a:ext cx="2377440" cy="320040"/>
          </a:xfrm>
          <a:prstGeom prst="rect">
            <a:avLst/>
          </a:prstGeom>
          <a:noFill/>
          <a:ln/>
        </p:spPr>
        <p:txBody>
          <a:bodyPr wrap="square" rtlCol="0" anchor="ctr"/>
          <a:lstStyle/>
          <a:p>
            <a:pPr algn="l" indent="0" marL="0">
              <a:buNone/>
            </a:pPr>
            <a:r>
              <a:rPr lang="en-US" sz="1000" i="1" dirty="0">
                <a:solidFill>
                  <a:srgbClr val="D4A5A5"/>
                </a:solidFill>
                <a:latin typeface="Calibri" pitchFamily="34" charset="0"/>
                <a:ea typeface="Calibri" pitchFamily="34" charset="-122"/>
                <a:cs typeface="Calibri" pitchFamily="34" charset="-120"/>
              </a:rPr>
              <a:t>If you need</a:t>
            </a:r>
            <a:endParaRPr lang="en-US" sz="1000" dirty="0"/>
          </a:p>
        </p:txBody>
      </p:sp>
      <p:sp>
        <p:nvSpPr>
          <p:cNvPr id="16" name="Text 14"/>
          <p:cNvSpPr/>
          <p:nvPr/>
        </p:nvSpPr>
        <p:spPr>
          <a:xfrm>
            <a:off x="3429000" y="2084832"/>
            <a:ext cx="2377440" cy="411480"/>
          </a:xfrm>
          <a:prstGeom prst="rect">
            <a:avLst/>
          </a:prstGeom>
          <a:noFill/>
          <a:ln/>
        </p:spPr>
        <p:txBody>
          <a:bodyPr wrap="square" rtlCol="0" anchor="ctr"/>
          <a:lstStyle/>
          <a:p>
            <a:pPr algn="l" indent="0" marL="0">
              <a:buNone/>
            </a:pPr>
            <a:r>
              <a:rPr lang="en-US" sz="1200" dirty="0">
                <a:solidFill>
                  <a:srgbClr val="F2E8D8"/>
                </a:solidFill>
                <a:latin typeface="Calibri" pitchFamily="34" charset="0"/>
                <a:ea typeface="Calibri" pitchFamily="34" charset="-122"/>
                <a:cs typeface="Calibri" pitchFamily="34" charset="-120"/>
              </a:rPr>
              <a:t>A focused 90-day push:</a:t>
            </a:r>
            <a:endParaRPr lang="en-US" sz="1200" dirty="0"/>
          </a:p>
        </p:txBody>
      </p:sp>
      <p:sp>
        <p:nvSpPr>
          <p:cNvPr id="17" name="Text 15"/>
          <p:cNvSpPr/>
          <p:nvPr/>
        </p:nvSpPr>
        <p:spPr>
          <a:xfrm>
            <a:off x="3429000" y="2542032"/>
            <a:ext cx="2377440" cy="502920"/>
          </a:xfrm>
          <a:prstGeom prst="rect">
            <a:avLst/>
          </a:prstGeom>
          <a:noFill/>
          <a:ln/>
        </p:spPr>
        <p:txBody>
          <a:bodyPr wrap="square" rtlCol="0" anchor="ctr"/>
          <a:lstStyle/>
          <a:p>
            <a:pPr algn="l" indent="0" marL="0">
              <a:buNone/>
            </a:pPr>
            <a:r>
              <a:rPr lang="en-US" sz="1600" b="1" dirty="0">
                <a:solidFill>
                  <a:srgbClr val="F2E8D8"/>
                </a:solidFill>
                <a:latin typeface="Georgia" pitchFamily="34" charset="0"/>
                <a:ea typeface="Georgia" pitchFamily="34" charset="-122"/>
                <a:cs typeface="Georgia" pitchFamily="34" charset="-120"/>
              </a:rPr>
              <a:t>Quarterly Career Momentum</a:t>
            </a:r>
            <a:endParaRPr lang="en-US" sz="1600" dirty="0"/>
          </a:p>
        </p:txBody>
      </p:sp>
      <p:sp>
        <p:nvSpPr>
          <p:cNvPr id="18" name="Text 16"/>
          <p:cNvSpPr/>
          <p:nvPr/>
        </p:nvSpPr>
        <p:spPr>
          <a:xfrm>
            <a:off x="3429000" y="3154680"/>
            <a:ext cx="2377440" cy="1508760"/>
          </a:xfrm>
          <a:prstGeom prst="rect">
            <a:avLst/>
          </a:prstGeom>
          <a:noFill/>
          <a:ln/>
        </p:spPr>
        <p:txBody>
          <a:bodyPr wrap="square" rtlCol="0" anchor="ctr"/>
          <a:lstStyle/>
          <a:p>
            <a:pPr algn="l" indent="0" marL="0">
              <a:buNone/>
            </a:pPr>
            <a:r>
              <a:rPr lang="en-US" sz="1100" dirty="0">
                <a:solidFill>
                  <a:srgbClr val="ECE2D0"/>
                </a:solidFill>
                <a:latin typeface="Calibri" pitchFamily="34" charset="0"/>
                <a:ea typeface="Calibri" pitchFamily="34" charset="-122"/>
                <a:cs typeface="Calibri" pitchFamily="34" charset="-120"/>
              </a:rPr>
              <a:t>A shorter sprint around job search, transition, or your next steps. For when you need focused movement more than ongoing continuity.</a:t>
            </a:r>
            <a:endParaRPr lang="en-US" sz="1100" dirty="0"/>
          </a:p>
        </p:txBody>
      </p:sp>
      <p:sp>
        <p:nvSpPr>
          <p:cNvPr id="19" name="Shape 17"/>
          <p:cNvSpPr/>
          <p:nvPr/>
        </p:nvSpPr>
        <p:spPr>
          <a:xfrm>
            <a:off x="6080760" y="1645920"/>
            <a:ext cx="2651760" cy="3200400"/>
          </a:xfrm>
          <a:prstGeom prst="rect">
            <a:avLst/>
          </a:prstGeom>
          <a:solidFill>
            <a:srgbClr val="6D2E46">
              <a:alpha val="70000"/>
            </a:srgbClr>
          </a:solidFill>
          <a:ln/>
        </p:spPr>
      </p:sp>
      <p:sp>
        <p:nvSpPr>
          <p:cNvPr id="20" name="Shape 18"/>
          <p:cNvSpPr/>
          <p:nvPr/>
        </p:nvSpPr>
        <p:spPr>
          <a:xfrm>
            <a:off x="6080760" y="1645920"/>
            <a:ext cx="2651760" cy="73152"/>
          </a:xfrm>
          <a:prstGeom prst="rect">
            <a:avLst/>
          </a:prstGeom>
          <a:solidFill>
            <a:srgbClr val="A26769"/>
          </a:solidFill>
          <a:ln/>
        </p:spPr>
      </p:sp>
      <p:sp>
        <p:nvSpPr>
          <p:cNvPr id="21" name="Text 19"/>
          <p:cNvSpPr/>
          <p:nvPr/>
        </p:nvSpPr>
        <p:spPr>
          <a:xfrm>
            <a:off x="6217920" y="1764792"/>
            <a:ext cx="2377440" cy="320040"/>
          </a:xfrm>
          <a:prstGeom prst="rect">
            <a:avLst/>
          </a:prstGeom>
          <a:noFill/>
          <a:ln/>
        </p:spPr>
        <p:txBody>
          <a:bodyPr wrap="square" rtlCol="0" anchor="ctr"/>
          <a:lstStyle/>
          <a:p>
            <a:pPr algn="l" indent="0" marL="0">
              <a:buNone/>
            </a:pPr>
            <a:r>
              <a:rPr lang="en-US" sz="1000" i="1" dirty="0">
                <a:solidFill>
                  <a:srgbClr val="D4A5A5"/>
                </a:solidFill>
                <a:latin typeface="Calibri" pitchFamily="34" charset="0"/>
                <a:ea typeface="Calibri" pitchFamily="34" charset="-122"/>
                <a:cs typeface="Calibri" pitchFamily="34" charset="-120"/>
              </a:rPr>
              <a:t>If you need</a:t>
            </a:r>
            <a:endParaRPr lang="en-US" sz="1000" dirty="0"/>
          </a:p>
        </p:txBody>
      </p:sp>
      <p:sp>
        <p:nvSpPr>
          <p:cNvPr id="22" name="Text 20"/>
          <p:cNvSpPr/>
          <p:nvPr/>
        </p:nvSpPr>
        <p:spPr>
          <a:xfrm>
            <a:off x="6217920" y="2084832"/>
            <a:ext cx="2377440" cy="411480"/>
          </a:xfrm>
          <a:prstGeom prst="rect">
            <a:avLst/>
          </a:prstGeom>
          <a:noFill/>
          <a:ln/>
        </p:spPr>
        <p:txBody>
          <a:bodyPr wrap="square" rtlCol="0" anchor="ctr"/>
          <a:lstStyle/>
          <a:p>
            <a:pPr algn="l" indent="0" marL="0">
              <a:buNone/>
            </a:pPr>
            <a:r>
              <a:rPr lang="en-US" sz="1200" dirty="0">
                <a:solidFill>
                  <a:srgbClr val="F2E8D8"/>
                </a:solidFill>
                <a:latin typeface="Calibri" pitchFamily="34" charset="0"/>
                <a:ea typeface="Calibri" pitchFamily="34" charset="-122"/>
                <a:cs typeface="Calibri" pitchFamily="34" charset="-120"/>
              </a:rPr>
              <a:t>Low-barrier connection:</a:t>
            </a:r>
            <a:endParaRPr lang="en-US" sz="1200" dirty="0"/>
          </a:p>
        </p:txBody>
      </p:sp>
      <p:sp>
        <p:nvSpPr>
          <p:cNvPr id="23" name="Text 21"/>
          <p:cNvSpPr/>
          <p:nvPr/>
        </p:nvSpPr>
        <p:spPr>
          <a:xfrm>
            <a:off x="6217920" y="2542032"/>
            <a:ext cx="2377440" cy="502920"/>
          </a:xfrm>
          <a:prstGeom prst="rect">
            <a:avLst/>
          </a:prstGeom>
          <a:noFill/>
          <a:ln/>
        </p:spPr>
        <p:txBody>
          <a:bodyPr wrap="square" rtlCol="0" anchor="ctr"/>
          <a:lstStyle/>
          <a:p>
            <a:pPr algn="l" indent="0" marL="0">
              <a:buNone/>
            </a:pPr>
            <a:r>
              <a:rPr lang="en-US" sz="1600" b="1" dirty="0">
                <a:solidFill>
                  <a:srgbClr val="F2E8D8"/>
                </a:solidFill>
                <a:latin typeface="Georgia" pitchFamily="34" charset="0"/>
                <a:ea typeface="Georgia" pitchFamily="34" charset="-122"/>
                <a:cs typeface="Georgia" pitchFamily="34" charset="-120"/>
              </a:rPr>
              <a:t>Monthly Community</a:t>
            </a:r>
            <a:endParaRPr lang="en-US" sz="1600" dirty="0"/>
          </a:p>
        </p:txBody>
      </p:sp>
      <p:sp>
        <p:nvSpPr>
          <p:cNvPr id="24" name="Text 22"/>
          <p:cNvSpPr/>
          <p:nvPr/>
        </p:nvSpPr>
        <p:spPr>
          <a:xfrm>
            <a:off x="6217920" y="3154680"/>
            <a:ext cx="2377440" cy="1508760"/>
          </a:xfrm>
          <a:prstGeom prst="rect">
            <a:avLst/>
          </a:prstGeom>
          <a:noFill/>
          <a:ln/>
        </p:spPr>
        <p:txBody>
          <a:bodyPr wrap="square" rtlCol="0" anchor="ctr"/>
          <a:lstStyle/>
          <a:p>
            <a:pPr algn="l" indent="0" marL="0">
              <a:buNone/>
            </a:pPr>
            <a:r>
              <a:rPr lang="en-US" sz="1100" dirty="0">
                <a:solidFill>
                  <a:srgbClr val="ECE2D0"/>
                </a:solidFill>
                <a:latin typeface="Calibri" pitchFamily="34" charset="0"/>
                <a:ea typeface="Calibri" pitchFamily="34" charset="-122"/>
                <a:cs typeface="Calibri" pitchFamily="34" charset="-120"/>
              </a:rPr>
              <a:t>Stay close to prompts, tools, and other women navigating the same terrain. The entry point, not the exit point.</a:t>
            </a:r>
            <a:endParaRPr lang="en-US" sz="1100" dirty="0"/>
          </a:p>
        </p:txBody>
      </p:sp>
      <p:sp>
        <p:nvSpPr>
          <p:cNvPr id="25" name="Text 23"/>
          <p:cNvSpPr/>
          <p:nvPr/>
        </p:nvSpPr>
        <p:spPr>
          <a:xfrm>
            <a:off x="548640" y="4800600"/>
            <a:ext cx="8046720" cy="274320"/>
          </a:xfrm>
          <a:prstGeom prst="rect">
            <a:avLst/>
          </a:prstGeom>
          <a:noFill/>
          <a:ln/>
        </p:spPr>
        <p:txBody>
          <a:bodyPr wrap="square" rtlCol="0" anchor="ctr"/>
          <a:lstStyle/>
          <a:p>
            <a:pPr algn="ctr" indent="0" marL="0">
              <a:buNone/>
            </a:pPr>
            <a:r>
              <a:rPr lang="en-US" sz="1100" dirty="0">
                <a:solidFill>
                  <a:srgbClr val="D4A5A5"/>
                </a:solidFill>
                <a:latin typeface="Calibri" pitchFamily="34" charset="0"/>
                <a:ea typeface="Calibri" pitchFamily="34" charset="-122"/>
                <a:cs typeface="Calibri" pitchFamily="34" charset="-120"/>
              </a:rPr>
              <a:t>embodiedwork.ca</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2EA"/>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6D2E46"/>
          </a:solidFill>
          <a:ln/>
        </p:spPr>
      </p:sp>
      <p:sp>
        <p:nvSpPr>
          <p:cNvPr id="3" name="Text 1"/>
          <p:cNvSpPr/>
          <p:nvPr/>
        </p:nvSpPr>
        <p:spPr>
          <a:xfrm>
            <a:off x="457200" y="0"/>
            <a:ext cx="8229600" cy="502920"/>
          </a:xfrm>
          <a:prstGeom prst="rect">
            <a:avLst/>
          </a:prstGeom>
          <a:noFill/>
          <a:ln/>
        </p:spPr>
        <p:txBody>
          <a:bodyPr wrap="square" lIns="0" tIns="0" rIns="0" bIns="0" rtlCol="0" anchor="ctr"/>
          <a:lstStyle/>
          <a:p>
            <a:pPr indent="0" marL="0">
              <a:buNone/>
            </a:pPr>
            <a:r>
              <a:rPr lang="en-US" sz="1300" b="1" dirty="0">
                <a:solidFill>
                  <a:srgbClr val="F2E8D8"/>
                </a:solidFill>
                <a:latin typeface="Calibri" pitchFamily="34" charset="0"/>
                <a:ea typeface="Calibri" pitchFamily="34" charset="-122"/>
                <a:cs typeface="Calibri" pitchFamily="34" charset="-120"/>
              </a:rPr>
              <a:t>About me</a:t>
            </a:r>
            <a:endParaRPr lang="en-US" sz="1300" dirty="0"/>
          </a:p>
        </p:txBody>
      </p:sp>
      <p:sp>
        <p:nvSpPr>
          <p:cNvPr id="4" name="Shape 2"/>
          <p:cNvSpPr/>
          <p:nvPr/>
        </p:nvSpPr>
        <p:spPr>
          <a:xfrm>
            <a:off x="457200" y="731520"/>
            <a:ext cx="5303520" cy="1005840"/>
          </a:xfrm>
          <a:prstGeom prst="rect">
            <a:avLst/>
          </a:prstGeom>
          <a:solidFill>
            <a:srgbClr val="6D2E46"/>
          </a:solidFill>
          <a:ln/>
        </p:spPr>
      </p:sp>
      <p:sp>
        <p:nvSpPr>
          <p:cNvPr id="5" name="Text 3"/>
          <p:cNvSpPr/>
          <p:nvPr/>
        </p:nvSpPr>
        <p:spPr>
          <a:xfrm>
            <a:off x="594360" y="804672"/>
            <a:ext cx="5029200" cy="457200"/>
          </a:xfrm>
          <a:prstGeom prst="rect">
            <a:avLst/>
          </a:prstGeom>
          <a:noFill/>
          <a:ln/>
        </p:spPr>
        <p:txBody>
          <a:bodyPr wrap="square" rtlCol="0" anchor="ctr"/>
          <a:lstStyle/>
          <a:p>
            <a:pPr algn="l" indent="0" marL="0">
              <a:buNone/>
            </a:pPr>
            <a:r>
              <a:rPr lang="en-US" sz="2600" b="1" dirty="0">
                <a:solidFill>
                  <a:srgbClr val="F2E8D8"/>
                </a:solidFill>
                <a:latin typeface="Georgia" pitchFamily="34" charset="0"/>
                <a:ea typeface="Georgia" pitchFamily="34" charset="-122"/>
                <a:cs typeface="Georgia" pitchFamily="34" charset="-120"/>
              </a:rPr>
              <a:t>Rachel Maxcy</a:t>
            </a:r>
            <a:endParaRPr lang="en-US" sz="2600" dirty="0"/>
          </a:p>
        </p:txBody>
      </p:sp>
      <p:sp>
        <p:nvSpPr>
          <p:cNvPr id="6" name="Text 4"/>
          <p:cNvSpPr/>
          <p:nvPr/>
        </p:nvSpPr>
        <p:spPr>
          <a:xfrm>
            <a:off x="594360" y="1261872"/>
            <a:ext cx="5029200" cy="274320"/>
          </a:xfrm>
          <a:prstGeom prst="rect">
            <a:avLst/>
          </a:prstGeom>
          <a:noFill/>
          <a:ln/>
        </p:spPr>
        <p:txBody>
          <a:bodyPr wrap="square" rtlCol="0" anchor="ctr"/>
          <a:lstStyle/>
          <a:p>
            <a:pPr algn="l" indent="0" marL="0">
              <a:buNone/>
            </a:pPr>
            <a:r>
              <a:rPr lang="en-US" sz="1100" dirty="0">
                <a:solidFill>
                  <a:srgbClr val="ECE2D0"/>
                </a:solidFill>
                <a:latin typeface="Calibri" pitchFamily="34" charset="0"/>
                <a:ea typeface="Calibri" pitchFamily="34" charset="-122"/>
                <a:cs typeface="Calibri" pitchFamily="34" charset="-120"/>
              </a:rPr>
              <a:t>Workplace Investigator  ·  HR Advisor  ·  Career Strategist</a:t>
            </a:r>
            <a:endParaRPr lang="en-US" sz="1100" dirty="0"/>
          </a:p>
        </p:txBody>
      </p:sp>
      <p:sp>
        <p:nvSpPr>
          <p:cNvPr id="7" name="Text 5"/>
          <p:cNvSpPr/>
          <p:nvPr/>
        </p:nvSpPr>
        <p:spPr>
          <a:xfrm>
            <a:off x="457200" y="1920240"/>
            <a:ext cx="5303520" cy="320040"/>
          </a:xfrm>
          <a:prstGeom prst="rect">
            <a:avLst/>
          </a:prstGeom>
          <a:noFill/>
          <a:ln/>
        </p:spPr>
        <p:txBody>
          <a:bodyPr wrap="square" rtlCol="0" anchor="ctr"/>
          <a:lstStyle/>
          <a:p>
            <a:pPr algn="l" indent="0" marL="0">
              <a:buNone/>
            </a:pPr>
            <a:r>
              <a:rPr lang="en-US" sz="1200" b="1" dirty="0">
                <a:solidFill>
                  <a:srgbClr val="7A4558"/>
                </a:solidFill>
                <a:latin typeface="Calibri" pitchFamily="34" charset="0"/>
                <a:ea typeface="Calibri" pitchFamily="34" charset="-122"/>
                <a:cs typeface="Calibri" pitchFamily="34" charset="-120"/>
              </a:rPr>
              <a:t>My background:</a:t>
            </a:r>
            <a:endParaRPr lang="en-US" sz="1200" dirty="0"/>
          </a:p>
        </p:txBody>
      </p:sp>
      <p:sp>
        <p:nvSpPr>
          <p:cNvPr id="8" name="Text 6"/>
          <p:cNvSpPr/>
          <p:nvPr/>
        </p:nvSpPr>
        <p:spPr>
          <a:xfrm>
            <a:off x="457200" y="2267712"/>
            <a:ext cx="5303520" cy="1645920"/>
          </a:xfrm>
          <a:prstGeom prst="rect">
            <a:avLst/>
          </a:prstGeom>
          <a:noFill/>
          <a:ln/>
        </p:spPr>
        <p:txBody>
          <a:bodyPr wrap="square" rtlCol="0" anchor="ctr"/>
          <a:lstStyle/>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Vocational work, labour-market research, and recruitment</a:t>
            </a:r>
            <a:endParaRPr lang="en-US" sz="1200" dirty="0"/>
          </a:p>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Human resources, compliance, governance, and risk</a:t>
            </a:r>
            <a:endParaRPr lang="en-US" sz="1200" dirty="0"/>
          </a:p>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Workplace investigation and organizational strategy</a:t>
            </a:r>
            <a:endParaRPr lang="en-US" sz="1200" dirty="0"/>
          </a:p>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AI disruption and ethical AI compliance</a:t>
            </a:r>
            <a:endParaRPr lang="en-US" sz="1200" dirty="0"/>
          </a:p>
        </p:txBody>
      </p:sp>
      <p:sp>
        <p:nvSpPr>
          <p:cNvPr id="9" name="Shape 7"/>
          <p:cNvSpPr/>
          <p:nvPr/>
        </p:nvSpPr>
        <p:spPr>
          <a:xfrm>
            <a:off x="6035040" y="731520"/>
            <a:ext cx="2834640" cy="4160520"/>
          </a:xfrm>
          <a:prstGeom prst="rect">
            <a:avLst/>
          </a:prstGeom>
          <a:solidFill>
            <a:srgbClr val="6D2E46"/>
          </a:solidFill>
          <a:ln/>
        </p:spPr>
      </p:sp>
      <p:sp>
        <p:nvSpPr>
          <p:cNvPr id="10" name="Shape 8"/>
          <p:cNvSpPr/>
          <p:nvPr/>
        </p:nvSpPr>
        <p:spPr>
          <a:xfrm>
            <a:off x="6035040" y="731520"/>
            <a:ext cx="64008" cy="4160520"/>
          </a:xfrm>
          <a:prstGeom prst="rect">
            <a:avLst/>
          </a:prstGeom>
          <a:solidFill>
            <a:srgbClr val="A26769"/>
          </a:solidFill>
          <a:ln/>
        </p:spPr>
      </p:sp>
      <p:sp>
        <p:nvSpPr>
          <p:cNvPr id="11" name="Text 9"/>
          <p:cNvSpPr/>
          <p:nvPr/>
        </p:nvSpPr>
        <p:spPr>
          <a:xfrm>
            <a:off x="6172200" y="841248"/>
            <a:ext cx="2560320" cy="365760"/>
          </a:xfrm>
          <a:prstGeom prst="rect">
            <a:avLst/>
          </a:prstGeom>
          <a:noFill/>
          <a:ln/>
        </p:spPr>
        <p:txBody>
          <a:bodyPr wrap="square" rtlCol="0" anchor="ctr"/>
          <a:lstStyle/>
          <a:p>
            <a:pPr algn="l" indent="0" marL="0">
              <a:buNone/>
            </a:pPr>
            <a:r>
              <a:rPr lang="en-US" sz="1200" b="1" dirty="0">
                <a:solidFill>
                  <a:srgbClr val="D4A5A5"/>
                </a:solidFill>
                <a:latin typeface="Georgia" pitchFamily="34" charset="0"/>
                <a:ea typeface="Georgia" pitchFamily="34" charset="-122"/>
                <a:cs typeface="Georgia" pitchFamily="34" charset="-120"/>
              </a:rPr>
              <a:t>Why I built this</a:t>
            </a:r>
            <a:endParaRPr lang="en-US" sz="1200" dirty="0"/>
          </a:p>
        </p:txBody>
      </p:sp>
      <p:sp>
        <p:nvSpPr>
          <p:cNvPr id="12" name="Text 10"/>
          <p:cNvSpPr/>
          <p:nvPr/>
        </p:nvSpPr>
        <p:spPr>
          <a:xfrm>
            <a:off x="6172200" y="1298448"/>
            <a:ext cx="2560320" cy="3291840"/>
          </a:xfrm>
          <a:prstGeom prst="rect">
            <a:avLst/>
          </a:prstGeom>
          <a:noFill/>
          <a:ln/>
        </p:spPr>
        <p:txBody>
          <a:bodyPr wrap="square" rtlCol="0" anchor="ctr"/>
          <a:lstStyle/>
          <a:p>
            <a:pPr algn="l" indent="0" marL="0">
              <a:buNone/>
            </a:pPr>
            <a:r>
              <a:rPr lang="en-US" sz="1200" dirty="0">
                <a:solidFill>
                  <a:srgbClr val="F2E8D8"/>
                </a:solidFill>
                <a:latin typeface="Calibri" pitchFamily="34" charset="0"/>
                <a:ea typeface="Calibri" pitchFamily="34" charset="-122"/>
                <a:cs typeface="Calibri" pitchFamily="34" charset="-120"/>
              </a:rPr>
              <a:t>I spent years watching women go through career disruption alone.</a:t>
            </a:r>
            <a:endParaRPr lang="en-US" sz="1200" dirty="0"/>
          </a:p>
          <a:p>
            <a:pPr algn="l" indent="0" marL="0">
              <a:buNone/>
            </a:pPr>
            <a:endParaRPr lang="en-US" sz="1200" dirty="0"/>
          </a:p>
          <a:p>
            <a:pPr algn="l" indent="0" marL="0">
              <a:buNone/>
            </a:pPr>
            <a:r>
              <a:rPr lang="en-US" sz="1200" dirty="0">
                <a:solidFill>
                  <a:srgbClr val="F2E8D8"/>
                </a:solidFill>
                <a:latin typeface="Calibri" pitchFamily="34" charset="0"/>
                <a:ea typeface="Calibri" pitchFamily="34" charset="-122"/>
                <a:cs typeface="Calibri" pitchFamily="34" charset="-120"/>
              </a:rPr>
              <a:t>Layoffs, burnout, pivots, reinventions — all of it handled in isolation, often while supporting everyone else.</a:t>
            </a:r>
            <a:endParaRPr lang="en-US" sz="1200" dirty="0"/>
          </a:p>
          <a:p>
            <a:pPr algn="l" indent="0" marL="0">
              <a:buNone/>
            </a:pPr>
            <a:endParaRPr lang="en-US" sz="1200" dirty="0"/>
          </a:p>
          <a:p>
            <a:pPr algn="l" indent="0" marL="0">
              <a:buNone/>
            </a:pPr>
            <a:r>
              <a:rPr lang="en-US" sz="1200" dirty="0">
                <a:solidFill>
                  <a:srgbClr val="F2E8D8"/>
                </a:solidFill>
                <a:latin typeface="Calibri" pitchFamily="34" charset="0"/>
                <a:ea typeface="Calibri" pitchFamily="34" charset="-122"/>
                <a:cs typeface="Calibri" pitchFamily="34" charset="-120"/>
              </a:rPr>
              <a:t>I got tired of that. So I built Now What? and the Mixed Tapes Summit to change it.</a:t>
            </a:r>
            <a:endParaRPr lang="en-US" sz="1200" dirty="0"/>
          </a:p>
        </p:txBody>
      </p:sp>
      <p:sp>
        <p:nvSpPr>
          <p:cNvPr id="13" name="Text 11"/>
          <p:cNvSpPr/>
          <p:nvPr/>
        </p:nvSpPr>
        <p:spPr>
          <a:xfrm>
            <a:off x="457200" y="4736592"/>
            <a:ext cx="5303520" cy="274320"/>
          </a:xfrm>
          <a:prstGeom prst="rect">
            <a:avLst/>
          </a:prstGeom>
          <a:noFill/>
          <a:ln/>
        </p:spPr>
        <p:txBody>
          <a:bodyPr wrap="square" rtlCol="0" anchor="ctr"/>
          <a:lstStyle/>
          <a:p>
            <a:pPr algn="l" indent="0" marL="0">
              <a:buNone/>
            </a:pPr>
            <a:r>
              <a:rPr lang="en-US" sz="1050" dirty="0">
                <a:solidFill>
                  <a:srgbClr val="7A4558"/>
                </a:solidFill>
                <a:latin typeface="Calibri" pitchFamily="34" charset="0"/>
                <a:ea typeface="Calibri" pitchFamily="34" charset="-122"/>
                <a:cs typeface="Calibri" pitchFamily="34" charset="-120"/>
              </a:rPr>
              <a:t>embodiedwork.ca</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2EA"/>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6D2E46"/>
          </a:solidFill>
          <a:ln/>
        </p:spPr>
      </p:sp>
      <p:sp>
        <p:nvSpPr>
          <p:cNvPr id="3" name="Text 1"/>
          <p:cNvSpPr/>
          <p:nvPr/>
        </p:nvSpPr>
        <p:spPr>
          <a:xfrm>
            <a:off x="457200" y="0"/>
            <a:ext cx="8229600" cy="502920"/>
          </a:xfrm>
          <a:prstGeom prst="rect">
            <a:avLst/>
          </a:prstGeom>
          <a:noFill/>
          <a:ln/>
        </p:spPr>
        <p:txBody>
          <a:bodyPr wrap="square" lIns="0" tIns="0" rIns="0" bIns="0" rtlCol="0" anchor="ctr"/>
          <a:lstStyle/>
          <a:p>
            <a:pPr indent="0" marL="0">
              <a:buNone/>
            </a:pPr>
            <a:r>
              <a:rPr lang="en-US" sz="1300" b="1" dirty="0">
                <a:solidFill>
                  <a:srgbClr val="F2E8D8"/>
                </a:solidFill>
                <a:latin typeface="Calibri" pitchFamily="34" charset="0"/>
                <a:ea typeface="Calibri" pitchFamily="34" charset="-122"/>
                <a:cs typeface="Calibri" pitchFamily="34" charset="-120"/>
              </a:rPr>
              <a:t>Welcome</a:t>
            </a:r>
            <a:endParaRPr lang="en-US" sz="1300" dirty="0"/>
          </a:p>
        </p:txBody>
      </p:sp>
      <p:sp>
        <p:nvSpPr>
          <p:cNvPr id="4" name="Shape 2"/>
          <p:cNvSpPr/>
          <p:nvPr/>
        </p:nvSpPr>
        <p:spPr>
          <a:xfrm>
            <a:off x="457200" y="731520"/>
            <a:ext cx="8229600" cy="1828800"/>
          </a:xfrm>
          <a:prstGeom prst="rect">
            <a:avLst/>
          </a:prstGeom>
          <a:solidFill>
            <a:srgbClr val="6D2E46">
              <a:alpha val="10000"/>
            </a:srgbClr>
          </a:solidFill>
          <a:ln/>
        </p:spPr>
      </p:sp>
      <p:sp>
        <p:nvSpPr>
          <p:cNvPr id="5" name="Shape 3"/>
          <p:cNvSpPr/>
          <p:nvPr/>
        </p:nvSpPr>
        <p:spPr>
          <a:xfrm>
            <a:off x="457200" y="731520"/>
            <a:ext cx="64008" cy="1828800"/>
          </a:xfrm>
          <a:prstGeom prst="rect">
            <a:avLst/>
          </a:prstGeom>
          <a:solidFill>
            <a:srgbClr val="6D2E46"/>
          </a:solidFill>
          <a:ln/>
        </p:spPr>
      </p:sp>
      <p:sp>
        <p:nvSpPr>
          <p:cNvPr id="6" name="Text 4"/>
          <p:cNvSpPr/>
          <p:nvPr/>
        </p:nvSpPr>
        <p:spPr>
          <a:xfrm>
            <a:off x="685800" y="822960"/>
            <a:ext cx="7863840" cy="1645920"/>
          </a:xfrm>
          <a:prstGeom prst="rect">
            <a:avLst/>
          </a:prstGeom>
          <a:noFill/>
          <a:ln/>
        </p:spPr>
        <p:txBody>
          <a:bodyPr wrap="square" rtlCol="0" anchor="ctr"/>
          <a:lstStyle/>
          <a:p>
            <a:pPr algn="l" indent="0" marL="0">
              <a:buNone/>
            </a:pPr>
            <a:r>
              <a:rPr lang="en-US" sz="1500" i="1" dirty="0">
                <a:solidFill>
                  <a:srgbClr val="3D1A28"/>
                </a:solidFill>
                <a:latin typeface="Georgia" pitchFamily="34" charset="0"/>
                <a:ea typeface="Georgia" pitchFamily="34" charset="-122"/>
                <a:cs typeface="Georgia" pitchFamily="34" charset="-120"/>
              </a:rPr>
              <a:t>This is a jar for the question 'Really, now what?' Not the performative version. Not the inspirational LinkedIn version. The real one — the one that comes up when the old story is not working, when the market feels strange, when something needs to shift but you don't yet know what.</a:t>
            </a:r>
            <a:endParaRPr lang="en-US" sz="1500" dirty="0"/>
          </a:p>
        </p:txBody>
      </p:sp>
      <p:sp>
        <p:nvSpPr>
          <p:cNvPr id="7" name="Shape 5"/>
          <p:cNvSpPr/>
          <p:nvPr/>
        </p:nvSpPr>
        <p:spPr>
          <a:xfrm>
            <a:off x="457200" y="2743200"/>
            <a:ext cx="3840480" cy="2011680"/>
          </a:xfrm>
          <a:prstGeom prst="rect">
            <a:avLst/>
          </a:prstGeom>
          <a:solidFill>
            <a:srgbClr val="FFFFFF"/>
          </a:solidFill>
          <a:ln/>
          <a:effectLst>
            <a:outerShdw sx="100000" sy="100000" kx="0" ky="0" algn="bl" rotWithShape="0" blurRad="127000" dist="38100" dir="8100000">
              <a:srgbClr val="000000">
                <a:alpha val="10000"/>
              </a:srgbClr>
            </a:outerShdw>
          </a:effectLst>
        </p:spPr>
      </p:sp>
      <p:sp>
        <p:nvSpPr>
          <p:cNvPr id="8" name="Text 6"/>
          <p:cNvSpPr/>
          <p:nvPr/>
        </p:nvSpPr>
        <p:spPr>
          <a:xfrm>
            <a:off x="548640" y="2834640"/>
            <a:ext cx="3657600" cy="365760"/>
          </a:xfrm>
          <a:prstGeom prst="rect">
            <a:avLst/>
          </a:prstGeom>
          <a:noFill/>
          <a:ln/>
        </p:spPr>
        <p:txBody>
          <a:bodyPr wrap="square" rtlCol="0" anchor="ctr"/>
          <a:lstStyle/>
          <a:p>
            <a:pPr algn="l" indent="0" marL="0">
              <a:buNone/>
            </a:pPr>
            <a:r>
              <a:rPr lang="en-US" sz="1300" b="1" dirty="0">
                <a:solidFill>
                  <a:srgbClr val="6D2E46"/>
                </a:solidFill>
                <a:latin typeface="Georgia" pitchFamily="34" charset="0"/>
                <a:ea typeface="Georgia" pitchFamily="34" charset="-122"/>
                <a:cs typeface="Georgia" pitchFamily="34" charset="-120"/>
              </a:rPr>
              <a:t>What This Is</a:t>
            </a:r>
            <a:endParaRPr lang="en-US" sz="1300" dirty="0"/>
          </a:p>
        </p:txBody>
      </p:sp>
      <p:sp>
        <p:nvSpPr>
          <p:cNvPr id="9" name="Text 7"/>
          <p:cNvSpPr/>
          <p:nvPr/>
        </p:nvSpPr>
        <p:spPr>
          <a:xfrm>
            <a:off x="548640" y="3246120"/>
            <a:ext cx="3566160" cy="1371600"/>
          </a:xfrm>
          <a:prstGeom prst="rect">
            <a:avLst/>
          </a:prstGeom>
          <a:noFill/>
          <a:ln/>
        </p:spPr>
        <p:txBody>
          <a:bodyPr wrap="square" rtlCol="0" anchor="ctr"/>
          <a:lstStyle/>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A structured jar for discernment</a:t>
            </a:r>
            <a:endParaRPr lang="en-US" sz="1200" dirty="0"/>
          </a:p>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A place to pause and name what's in the mix</a:t>
            </a:r>
            <a:endParaRPr lang="en-US" sz="1200" dirty="0"/>
          </a:p>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One grounded next move</a:t>
            </a:r>
            <a:endParaRPr lang="en-US" sz="1200" dirty="0"/>
          </a:p>
        </p:txBody>
      </p:sp>
      <p:sp>
        <p:nvSpPr>
          <p:cNvPr id="10" name="Shape 8"/>
          <p:cNvSpPr/>
          <p:nvPr/>
        </p:nvSpPr>
        <p:spPr>
          <a:xfrm>
            <a:off x="4846320" y="2743200"/>
            <a:ext cx="3840480" cy="2011680"/>
          </a:xfrm>
          <a:prstGeom prst="rect">
            <a:avLst/>
          </a:prstGeom>
          <a:solidFill>
            <a:srgbClr val="FFFFFF"/>
          </a:solidFill>
          <a:ln/>
          <a:effectLst>
            <a:outerShdw sx="100000" sy="100000" kx="0" ky="0" algn="bl" rotWithShape="0" blurRad="127000" dist="38100" dir="8100000">
              <a:srgbClr val="000000">
                <a:alpha val="10000"/>
              </a:srgbClr>
            </a:outerShdw>
          </a:effectLst>
        </p:spPr>
      </p:sp>
      <p:sp>
        <p:nvSpPr>
          <p:cNvPr id="11" name="Text 9"/>
          <p:cNvSpPr/>
          <p:nvPr/>
        </p:nvSpPr>
        <p:spPr>
          <a:xfrm>
            <a:off x="4937760" y="2834640"/>
            <a:ext cx="3657600" cy="365760"/>
          </a:xfrm>
          <a:prstGeom prst="rect">
            <a:avLst/>
          </a:prstGeom>
          <a:noFill/>
          <a:ln/>
        </p:spPr>
        <p:txBody>
          <a:bodyPr wrap="square" rtlCol="0" anchor="ctr"/>
          <a:lstStyle/>
          <a:p>
            <a:pPr algn="l" indent="0" marL="0">
              <a:buNone/>
            </a:pPr>
            <a:r>
              <a:rPr lang="en-US" sz="1300" b="1" dirty="0">
                <a:solidFill>
                  <a:srgbClr val="A26769"/>
                </a:solidFill>
                <a:latin typeface="Georgia" pitchFamily="34" charset="0"/>
                <a:ea typeface="Georgia" pitchFamily="34" charset="-122"/>
                <a:cs typeface="Georgia" pitchFamily="34" charset="-120"/>
              </a:rPr>
              <a:t>What It Isn't</a:t>
            </a:r>
            <a:endParaRPr lang="en-US" sz="1300" dirty="0"/>
          </a:p>
        </p:txBody>
      </p:sp>
      <p:sp>
        <p:nvSpPr>
          <p:cNvPr id="12" name="Text 10"/>
          <p:cNvSpPr/>
          <p:nvPr/>
        </p:nvSpPr>
        <p:spPr>
          <a:xfrm>
            <a:off x="4937760" y="3246120"/>
            <a:ext cx="3566160" cy="1371600"/>
          </a:xfrm>
          <a:prstGeom prst="rect">
            <a:avLst/>
          </a:prstGeom>
          <a:noFill/>
          <a:ln/>
        </p:spPr>
        <p:txBody>
          <a:bodyPr wrap="square" rtlCol="0" anchor="ctr"/>
          <a:lstStyle/>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A five-year plan or complete reinvention</a:t>
            </a:r>
            <a:endParaRPr lang="en-US" sz="1200" dirty="0"/>
          </a:p>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Forced confidence or manufactured clarity</a:t>
            </a:r>
            <a:endParaRPr lang="en-US" sz="1200" dirty="0"/>
          </a:p>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A solve for everything</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2EA"/>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6D2E46"/>
          </a:solidFill>
          <a:ln/>
        </p:spPr>
      </p:sp>
      <p:sp>
        <p:nvSpPr>
          <p:cNvPr id="3" name="Text 1"/>
          <p:cNvSpPr/>
          <p:nvPr/>
        </p:nvSpPr>
        <p:spPr>
          <a:xfrm>
            <a:off x="457200" y="0"/>
            <a:ext cx="8229600" cy="502920"/>
          </a:xfrm>
          <a:prstGeom prst="rect">
            <a:avLst/>
          </a:prstGeom>
          <a:noFill/>
          <a:ln/>
        </p:spPr>
        <p:txBody>
          <a:bodyPr wrap="square" lIns="0" tIns="0" rIns="0" bIns="0" rtlCol="0" anchor="ctr"/>
          <a:lstStyle/>
          <a:p>
            <a:pPr indent="0" marL="0">
              <a:buNone/>
            </a:pPr>
            <a:r>
              <a:rPr lang="en-US" sz="1300" b="1" dirty="0">
                <a:solidFill>
                  <a:srgbClr val="F2E8D8"/>
                </a:solidFill>
                <a:latin typeface="Calibri" pitchFamily="34" charset="0"/>
                <a:ea typeface="Calibri" pitchFamily="34" charset="-122"/>
                <a:cs typeface="Calibri" pitchFamily="34" charset="-120"/>
              </a:rPr>
              <a:t>A note on free writing</a:t>
            </a:r>
            <a:endParaRPr lang="en-US" sz="1300" dirty="0"/>
          </a:p>
        </p:txBody>
      </p:sp>
      <p:sp>
        <p:nvSpPr>
          <p:cNvPr id="4" name="Text 2"/>
          <p:cNvSpPr/>
          <p:nvPr/>
        </p:nvSpPr>
        <p:spPr>
          <a:xfrm>
            <a:off x="457200" y="731520"/>
            <a:ext cx="8229600" cy="502920"/>
          </a:xfrm>
          <a:prstGeom prst="rect">
            <a:avLst/>
          </a:prstGeom>
          <a:noFill/>
          <a:ln/>
        </p:spPr>
        <p:txBody>
          <a:bodyPr wrap="square" rtlCol="0" anchor="ctr"/>
          <a:lstStyle/>
          <a:p>
            <a:pPr algn="l" indent="0" marL="0">
              <a:buNone/>
            </a:pPr>
            <a:r>
              <a:rPr lang="en-US" sz="1900" i="1" dirty="0">
                <a:solidFill>
                  <a:srgbClr val="6D2E46"/>
                </a:solidFill>
                <a:latin typeface="Georgia" pitchFamily="34" charset="0"/>
                <a:ea typeface="Georgia" pitchFamily="34" charset="-122"/>
                <a:cs typeface="Georgia" pitchFamily="34" charset="-120"/>
              </a:rPr>
              <a:t>Free writing is how we get past the edited version of ourselves.</a:t>
            </a:r>
            <a:endParaRPr lang="en-US" sz="1900" dirty="0"/>
          </a:p>
        </p:txBody>
      </p:sp>
      <p:sp>
        <p:nvSpPr>
          <p:cNvPr id="5" name="Shape 3"/>
          <p:cNvSpPr/>
          <p:nvPr/>
        </p:nvSpPr>
        <p:spPr>
          <a:xfrm>
            <a:off x="457200" y="1417320"/>
            <a:ext cx="3886200" cy="1508760"/>
          </a:xfrm>
          <a:prstGeom prst="rect">
            <a:avLst/>
          </a:prstGeom>
          <a:solidFill>
            <a:srgbClr val="FFFFFF"/>
          </a:solidFill>
          <a:ln/>
          <a:effectLst>
            <a:outerShdw sx="100000" sy="100000" kx="0" ky="0" algn="bl" rotWithShape="0" blurRad="127000" dist="38100" dir="8100000">
              <a:srgbClr val="000000">
                <a:alpha val="10000"/>
              </a:srgbClr>
            </a:outerShdw>
          </a:effectLst>
        </p:spPr>
      </p:sp>
      <p:sp>
        <p:nvSpPr>
          <p:cNvPr id="6" name="Shape 4"/>
          <p:cNvSpPr/>
          <p:nvPr/>
        </p:nvSpPr>
        <p:spPr>
          <a:xfrm>
            <a:off x="457200" y="1417320"/>
            <a:ext cx="64008" cy="1508760"/>
          </a:xfrm>
          <a:prstGeom prst="rect">
            <a:avLst/>
          </a:prstGeom>
          <a:solidFill>
            <a:srgbClr val="6D2E46"/>
          </a:solidFill>
          <a:ln/>
        </p:spPr>
      </p:sp>
      <p:sp>
        <p:nvSpPr>
          <p:cNvPr id="7" name="Text 5"/>
          <p:cNvSpPr/>
          <p:nvPr/>
        </p:nvSpPr>
        <p:spPr>
          <a:xfrm>
            <a:off x="640080" y="1527048"/>
            <a:ext cx="3566160" cy="347472"/>
          </a:xfrm>
          <a:prstGeom prst="rect">
            <a:avLst/>
          </a:prstGeom>
          <a:noFill/>
          <a:ln/>
        </p:spPr>
        <p:txBody>
          <a:bodyPr wrap="square" rtlCol="0" anchor="ctr"/>
          <a:lstStyle/>
          <a:p>
            <a:pPr algn="l" indent="0" marL="0">
              <a:buNone/>
            </a:pPr>
            <a:r>
              <a:rPr lang="en-US" sz="1300" b="1" dirty="0">
                <a:solidFill>
                  <a:srgbClr val="6D2E46"/>
                </a:solidFill>
                <a:latin typeface="Georgia" pitchFamily="34" charset="0"/>
                <a:ea typeface="Georgia" pitchFamily="34" charset="-122"/>
                <a:cs typeface="Georgia" pitchFamily="34" charset="-120"/>
              </a:rPr>
              <a:t>Write without stopping</a:t>
            </a:r>
            <a:endParaRPr lang="en-US" sz="1300" dirty="0"/>
          </a:p>
        </p:txBody>
      </p:sp>
      <p:sp>
        <p:nvSpPr>
          <p:cNvPr id="8" name="Text 6"/>
          <p:cNvSpPr/>
          <p:nvPr/>
        </p:nvSpPr>
        <p:spPr>
          <a:xfrm>
            <a:off x="640080" y="1892808"/>
            <a:ext cx="3566160" cy="914400"/>
          </a:xfrm>
          <a:prstGeom prst="rect">
            <a:avLst/>
          </a:prstGeom>
          <a:noFill/>
          <a:ln/>
        </p:spPr>
        <p:txBody>
          <a:bodyPr wrap="square" rtlCol="0" anchor="ctr"/>
          <a:lstStyle/>
          <a:p>
            <a:pPr algn="l" indent="0" marL="0">
              <a:buNone/>
            </a:pPr>
            <a:r>
              <a:rPr lang="en-US" sz="1150" dirty="0">
                <a:solidFill>
                  <a:srgbClr val="3D1A28"/>
                </a:solidFill>
                <a:latin typeface="Calibri" pitchFamily="34" charset="0"/>
                <a:ea typeface="Calibri" pitchFamily="34" charset="-122"/>
                <a:cs typeface="Calibri" pitchFamily="34" charset="-120"/>
              </a:rPr>
              <a:t>Keep your pen or cursor moving. Don't pause to re-read, correct, or judge. The internal editor is real — just keep going.</a:t>
            </a:r>
            <a:endParaRPr lang="en-US" sz="1150" dirty="0"/>
          </a:p>
        </p:txBody>
      </p:sp>
      <p:sp>
        <p:nvSpPr>
          <p:cNvPr id="9" name="Shape 7"/>
          <p:cNvSpPr/>
          <p:nvPr/>
        </p:nvSpPr>
        <p:spPr>
          <a:xfrm>
            <a:off x="4846320" y="1417320"/>
            <a:ext cx="3886200" cy="1508760"/>
          </a:xfrm>
          <a:prstGeom prst="rect">
            <a:avLst/>
          </a:prstGeom>
          <a:solidFill>
            <a:srgbClr val="FFFFFF"/>
          </a:solidFill>
          <a:ln/>
          <a:effectLst>
            <a:outerShdw sx="100000" sy="100000" kx="0" ky="0" algn="bl" rotWithShape="0" blurRad="127000" dist="38100" dir="8100000">
              <a:srgbClr val="000000">
                <a:alpha val="10000"/>
              </a:srgbClr>
            </a:outerShdw>
          </a:effectLst>
        </p:spPr>
      </p:sp>
      <p:sp>
        <p:nvSpPr>
          <p:cNvPr id="10" name="Shape 8"/>
          <p:cNvSpPr/>
          <p:nvPr/>
        </p:nvSpPr>
        <p:spPr>
          <a:xfrm>
            <a:off x="4846320" y="1417320"/>
            <a:ext cx="64008" cy="1508760"/>
          </a:xfrm>
          <a:prstGeom prst="rect">
            <a:avLst/>
          </a:prstGeom>
          <a:solidFill>
            <a:srgbClr val="6D2E46"/>
          </a:solidFill>
          <a:ln/>
        </p:spPr>
      </p:sp>
      <p:sp>
        <p:nvSpPr>
          <p:cNvPr id="11" name="Text 9"/>
          <p:cNvSpPr/>
          <p:nvPr/>
        </p:nvSpPr>
        <p:spPr>
          <a:xfrm>
            <a:off x="5029200" y="1527048"/>
            <a:ext cx="3566160" cy="347472"/>
          </a:xfrm>
          <a:prstGeom prst="rect">
            <a:avLst/>
          </a:prstGeom>
          <a:noFill/>
          <a:ln/>
        </p:spPr>
        <p:txBody>
          <a:bodyPr wrap="square" rtlCol="0" anchor="ctr"/>
          <a:lstStyle/>
          <a:p>
            <a:pPr algn="l" indent="0" marL="0">
              <a:buNone/>
            </a:pPr>
            <a:r>
              <a:rPr lang="en-US" sz="1300" b="1" dirty="0">
                <a:solidFill>
                  <a:srgbClr val="6D2E46"/>
                </a:solidFill>
                <a:latin typeface="Georgia" pitchFamily="34" charset="0"/>
                <a:ea typeface="Georgia" pitchFamily="34" charset="-122"/>
                <a:cs typeface="Georgia" pitchFamily="34" charset="-120"/>
              </a:rPr>
              <a:t>Don't edit for usefulness</a:t>
            </a:r>
            <a:endParaRPr lang="en-US" sz="1300" dirty="0"/>
          </a:p>
        </p:txBody>
      </p:sp>
      <p:sp>
        <p:nvSpPr>
          <p:cNvPr id="12" name="Text 10"/>
          <p:cNvSpPr/>
          <p:nvPr/>
        </p:nvSpPr>
        <p:spPr>
          <a:xfrm>
            <a:off x="5029200" y="1892808"/>
            <a:ext cx="3566160" cy="914400"/>
          </a:xfrm>
          <a:prstGeom prst="rect">
            <a:avLst/>
          </a:prstGeom>
          <a:noFill/>
          <a:ln/>
        </p:spPr>
        <p:txBody>
          <a:bodyPr wrap="square" rtlCol="0" anchor="ctr"/>
          <a:lstStyle/>
          <a:p>
            <a:pPr algn="l" indent="0" marL="0">
              <a:buNone/>
            </a:pPr>
            <a:r>
              <a:rPr lang="en-US" sz="1150" dirty="0">
                <a:solidFill>
                  <a:srgbClr val="3D1A28"/>
                </a:solidFill>
                <a:latin typeface="Calibri" pitchFamily="34" charset="0"/>
                <a:ea typeface="Calibri" pitchFamily="34" charset="-122"/>
                <a:cs typeface="Calibri" pitchFamily="34" charset="-120"/>
              </a:rPr>
              <a:t>You don't have to produce something quotable. You're not writing for an audience. Let the first version be messy.</a:t>
            </a:r>
            <a:endParaRPr lang="en-US" sz="1150" dirty="0"/>
          </a:p>
        </p:txBody>
      </p:sp>
      <p:sp>
        <p:nvSpPr>
          <p:cNvPr id="13" name="Shape 11"/>
          <p:cNvSpPr/>
          <p:nvPr/>
        </p:nvSpPr>
        <p:spPr>
          <a:xfrm>
            <a:off x="457200" y="3017520"/>
            <a:ext cx="3886200" cy="1508760"/>
          </a:xfrm>
          <a:prstGeom prst="rect">
            <a:avLst/>
          </a:prstGeom>
          <a:solidFill>
            <a:srgbClr val="FFFFFF"/>
          </a:solidFill>
          <a:ln/>
          <a:effectLst>
            <a:outerShdw sx="100000" sy="100000" kx="0" ky="0" algn="bl" rotWithShape="0" blurRad="127000" dist="38100" dir="8100000">
              <a:srgbClr val="000000">
                <a:alpha val="10000"/>
              </a:srgbClr>
            </a:outerShdw>
          </a:effectLst>
        </p:spPr>
      </p:sp>
      <p:sp>
        <p:nvSpPr>
          <p:cNvPr id="14" name="Shape 12"/>
          <p:cNvSpPr/>
          <p:nvPr/>
        </p:nvSpPr>
        <p:spPr>
          <a:xfrm>
            <a:off x="457200" y="3017520"/>
            <a:ext cx="64008" cy="1508760"/>
          </a:xfrm>
          <a:prstGeom prst="rect">
            <a:avLst/>
          </a:prstGeom>
          <a:solidFill>
            <a:srgbClr val="6D2E46"/>
          </a:solidFill>
          <a:ln/>
        </p:spPr>
      </p:sp>
      <p:sp>
        <p:nvSpPr>
          <p:cNvPr id="15" name="Text 13"/>
          <p:cNvSpPr/>
          <p:nvPr/>
        </p:nvSpPr>
        <p:spPr>
          <a:xfrm>
            <a:off x="640080" y="3127248"/>
            <a:ext cx="3566160" cy="347472"/>
          </a:xfrm>
          <a:prstGeom prst="rect">
            <a:avLst/>
          </a:prstGeom>
          <a:noFill/>
          <a:ln/>
        </p:spPr>
        <p:txBody>
          <a:bodyPr wrap="square" rtlCol="0" anchor="ctr"/>
          <a:lstStyle/>
          <a:p>
            <a:pPr algn="l" indent="0" marL="0">
              <a:buNone/>
            </a:pPr>
            <a:r>
              <a:rPr lang="en-US" sz="1300" b="1" dirty="0">
                <a:solidFill>
                  <a:srgbClr val="6D2E46"/>
                </a:solidFill>
                <a:latin typeface="Georgia" pitchFamily="34" charset="0"/>
                <a:ea typeface="Georgia" pitchFamily="34" charset="-122"/>
                <a:cs typeface="Georgia" pitchFamily="34" charset="-120"/>
              </a:rPr>
              <a:t>If you get stuck, write that</a:t>
            </a:r>
            <a:endParaRPr lang="en-US" sz="1300" dirty="0"/>
          </a:p>
        </p:txBody>
      </p:sp>
      <p:sp>
        <p:nvSpPr>
          <p:cNvPr id="16" name="Text 14"/>
          <p:cNvSpPr/>
          <p:nvPr/>
        </p:nvSpPr>
        <p:spPr>
          <a:xfrm>
            <a:off x="640080" y="3493008"/>
            <a:ext cx="3566160" cy="914400"/>
          </a:xfrm>
          <a:prstGeom prst="rect">
            <a:avLst/>
          </a:prstGeom>
          <a:noFill/>
          <a:ln/>
        </p:spPr>
        <p:txBody>
          <a:bodyPr wrap="square" rtlCol="0" anchor="ctr"/>
          <a:lstStyle/>
          <a:p>
            <a:pPr algn="l" indent="0" marL="0">
              <a:buNone/>
            </a:pPr>
            <a:r>
              <a:rPr lang="en-US" sz="1150" dirty="0">
                <a:solidFill>
                  <a:srgbClr val="3D1A28"/>
                </a:solidFill>
                <a:latin typeface="Calibri" pitchFamily="34" charset="0"/>
                <a:ea typeface="Calibri" pitchFamily="34" charset="-122"/>
                <a:cs typeface="Calibri" pitchFamily="34" charset="-120"/>
              </a:rPr>
              <a:t>Write "I don't know what to write" until something real surfaces. It usually does. The stuck-ness is information too.</a:t>
            </a:r>
            <a:endParaRPr lang="en-US" sz="1150" dirty="0"/>
          </a:p>
        </p:txBody>
      </p:sp>
      <p:sp>
        <p:nvSpPr>
          <p:cNvPr id="17" name="Shape 15"/>
          <p:cNvSpPr/>
          <p:nvPr/>
        </p:nvSpPr>
        <p:spPr>
          <a:xfrm>
            <a:off x="4846320" y="3017520"/>
            <a:ext cx="3886200" cy="1508760"/>
          </a:xfrm>
          <a:prstGeom prst="rect">
            <a:avLst/>
          </a:prstGeom>
          <a:solidFill>
            <a:srgbClr val="FFFFFF"/>
          </a:solidFill>
          <a:ln/>
          <a:effectLst>
            <a:outerShdw sx="100000" sy="100000" kx="0" ky="0" algn="bl" rotWithShape="0" blurRad="127000" dist="38100" dir="8100000">
              <a:srgbClr val="000000">
                <a:alpha val="10000"/>
              </a:srgbClr>
            </a:outerShdw>
          </a:effectLst>
        </p:spPr>
      </p:sp>
      <p:sp>
        <p:nvSpPr>
          <p:cNvPr id="18" name="Shape 16"/>
          <p:cNvSpPr/>
          <p:nvPr/>
        </p:nvSpPr>
        <p:spPr>
          <a:xfrm>
            <a:off x="4846320" y="3017520"/>
            <a:ext cx="64008" cy="1508760"/>
          </a:xfrm>
          <a:prstGeom prst="rect">
            <a:avLst/>
          </a:prstGeom>
          <a:solidFill>
            <a:srgbClr val="6D2E46"/>
          </a:solidFill>
          <a:ln/>
        </p:spPr>
      </p:sp>
      <p:sp>
        <p:nvSpPr>
          <p:cNvPr id="19" name="Text 17"/>
          <p:cNvSpPr/>
          <p:nvPr/>
        </p:nvSpPr>
        <p:spPr>
          <a:xfrm>
            <a:off x="5029200" y="3127248"/>
            <a:ext cx="3566160" cy="347472"/>
          </a:xfrm>
          <a:prstGeom prst="rect">
            <a:avLst/>
          </a:prstGeom>
          <a:noFill/>
          <a:ln/>
        </p:spPr>
        <p:txBody>
          <a:bodyPr wrap="square" rtlCol="0" anchor="ctr"/>
          <a:lstStyle/>
          <a:p>
            <a:pPr algn="l" indent="0" marL="0">
              <a:buNone/>
            </a:pPr>
            <a:r>
              <a:rPr lang="en-US" sz="1300" b="1" dirty="0">
                <a:solidFill>
                  <a:srgbClr val="6D2E46"/>
                </a:solidFill>
                <a:latin typeface="Georgia" pitchFamily="34" charset="0"/>
                <a:ea typeface="Georgia" pitchFamily="34" charset="-122"/>
                <a:cs typeface="Georgia" pitchFamily="34" charset="-120"/>
              </a:rPr>
              <a:t>The page holds it</a:t>
            </a:r>
            <a:endParaRPr lang="en-US" sz="1300" dirty="0"/>
          </a:p>
        </p:txBody>
      </p:sp>
      <p:sp>
        <p:nvSpPr>
          <p:cNvPr id="20" name="Text 18"/>
          <p:cNvSpPr/>
          <p:nvPr/>
        </p:nvSpPr>
        <p:spPr>
          <a:xfrm>
            <a:off x="5029200" y="3493008"/>
            <a:ext cx="3566160" cy="914400"/>
          </a:xfrm>
          <a:prstGeom prst="rect">
            <a:avLst/>
          </a:prstGeom>
          <a:noFill/>
          <a:ln/>
        </p:spPr>
        <p:txBody>
          <a:bodyPr wrap="square" rtlCol="0" anchor="ctr"/>
          <a:lstStyle/>
          <a:p>
            <a:pPr algn="l" indent="0" marL="0">
              <a:buNone/>
            </a:pPr>
            <a:r>
              <a:rPr lang="en-US" sz="1150" dirty="0">
                <a:solidFill>
                  <a:srgbClr val="3D1A28"/>
                </a:solidFill>
                <a:latin typeface="Calibri" pitchFamily="34" charset="0"/>
                <a:ea typeface="Calibri" pitchFamily="34" charset="-122"/>
                <a:cs typeface="Calibri" pitchFamily="34" charset="-120"/>
              </a:rPr>
              <a:t>Nothing you write here is permanent or public. This is a thinking tool, not a performance. Let it be honest.</a:t>
            </a:r>
            <a:endParaRPr lang="en-US" sz="11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2EA"/>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6D2E46"/>
          </a:solidFill>
          <a:ln/>
        </p:spPr>
      </p:sp>
      <p:sp>
        <p:nvSpPr>
          <p:cNvPr id="3" name="Text 1"/>
          <p:cNvSpPr/>
          <p:nvPr/>
        </p:nvSpPr>
        <p:spPr>
          <a:xfrm>
            <a:off x="457200" y="0"/>
            <a:ext cx="8229600" cy="502920"/>
          </a:xfrm>
          <a:prstGeom prst="rect">
            <a:avLst/>
          </a:prstGeom>
          <a:noFill/>
          <a:ln/>
        </p:spPr>
        <p:txBody>
          <a:bodyPr wrap="square" lIns="0" tIns="0" rIns="0" bIns="0" rtlCol="0" anchor="ctr"/>
          <a:lstStyle/>
          <a:p>
            <a:pPr indent="0" marL="0">
              <a:buNone/>
            </a:pPr>
            <a:r>
              <a:rPr lang="en-US" sz="1300" b="1" dirty="0">
                <a:solidFill>
                  <a:srgbClr val="F2E8D8"/>
                </a:solidFill>
                <a:latin typeface="Calibri" pitchFamily="34" charset="0"/>
                <a:ea typeface="Calibri" pitchFamily="34" charset="-122"/>
                <a:cs typeface="Calibri" pitchFamily="34" charset="-120"/>
              </a:rPr>
              <a:t>Scope of Practice</a:t>
            </a:r>
            <a:endParaRPr lang="en-US" sz="1300" dirty="0"/>
          </a:p>
        </p:txBody>
      </p:sp>
      <p:sp>
        <p:nvSpPr>
          <p:cNvPr id="4" name="Text 2"/>
          <p:cNvSpPr/>
          <p:nvPr/>
        </p:nvSpPr>
        <p:spPr>
          <a:xfrm>
            <a:off x="457200" y="685800"/>
            <a:ext cx="8229600" cy="457200"/>
          </a:xfrm>
          <a:prstGeom prst="rect">
            <a:avLst/>
          </a:prstGeom>
          <a:noFill/>
          <a:ln/>
        </p:spPr>
        <p:txBody>
          <a:bodyPr wrap="square" rtlCol="0" anchor="ctr"/>
          <a:lstStyle/>
          <a:p>
            <a:pPr algn="l" indent="0" marL="0">
              <a:buNone/>
            </a:pPr>
            <a:r>
              <a:rPr lang="en-US" sz="1600" i="1" dirty="0">
                <a:solidFill>
                  <a:srgbClr val="3D1A28"/>
                </a:solidFill>
                <a:latin typeface="Georgia" pitchFamily="34" charset="0"/>
                <a:ea typeface="Georgia" pitchFamily="34" charset="-122"/>
                <a:cs typeface="Georgia" pitchFamily="34" charset="-120"/>
              </a:rPr>
              <a:t>I am here as a certified career strategist and facilitator.</a:t>
            </a:r>
            <a:endParaRPr lang="en-US" sz="1600" dirty="0"/>
          </a:p>
        </p:txBody>
      </p:sp>
      <p:sp>
        <p:nvSpPr>
          <p:cNvPr id="5" name="Shape 3"/>
          <p:cNvSpPr/>
          <p:nvPr/>
        </p:nvSpPr>
        <p:spPr>
          <a:xfrm>
            <a:off x="457200" y="1325880"/>
            <a:ext cx="3840480" cy="3474720"/>
          </a:xfrm>
          <a:prstGeom prst="rect">
            <a:avLst/>
          </a:prstGeom>
          <a:solidFill>
            <a:srgbClr val="ECE2D0"/>
          </a:solidFill>
          <a:ln/>
          <a:effectLst>
            <a:outerShdw sx="100000" sy="100000" kx="0" ky="0" algn="bl" rotWithShape="0" blurRad="127000" dist="38100" dir="8100000">
              <a:srgbClr val="000000">
                <a:alpha val="10000"/>
              </a:srgbClr>
            </a:outerShdw>
          </a:effectLst>
        </p:spPr>
      </p:sp>
      <p:sp>
        <p:nvSpPr>
          <p:cNvPr id="6" name="Text 4"/>
          <p:cNvSpPr/>
          <p:nvPr/>
        </p:nvSpPr>
        <p:spPr>
          <a:xfrm>
            <a:off x="548640" y="1444752"/>
            <a:ext cx="3657600" cy="411480"/>
          </a:xfrm>
          <a:prstGeom prst="rect">
            <a:avLst/>
          </a:prstGeom>
          <a:noFill/>
          <a:ln/>
        </p:spPr>
        <p:txBody>
          <a:bodyPr wrap="square" rtlCol="0" anchor="ctr"/>
          <a:lstStyle/>
          <a:p>
            <a:pPr algn="l" indent="0" marL="0">
              <a:buNone/>
            </a:pPr>
            <a:r>
              <a:rPr lang="en-US" sz="1400" b="1" dirty="0">
                <a:solidFill>
                  <a:srgbClr val="6D2E46"/>
                </a:solidFill>
                <a:latin typeface="Georgia" pitchFamily="34" charset="0"/>
                <a:ea typeface="Georgia" pitchFamily="34" charset="-122"/>
                <a:cs typeface="Georgia" pitchFamily="34" charset="-120"/>
              </a:rPr>
              <a:t>This Space Is</a:t>
            </a:r>
            <a:endParaRPr lang="en-US" sz="1400" dirty="0"/>
          </a:p>
        </p:txBody>
      </p:sp>
      <p:sp>
        <p:nvSpPr>
          <p:cNvPr id="7" name="Text 5"/>
          <p:cNvSpPr/>
          <p:nvPr/>
        </p:nvSpPr>
        <p:spPr>
          <a:xfrm>
            <a:off x="548640" y="1920240"/>
            <a:ext cx="3566160" cy="2743200"/>
          </a:xfrm>
          <a:prstGeom prst="rect">
            <a:avLst/>
          </a:prstGeom>
          <a:noFill/>
          <a:ln/>
        </p:spPr>
        <p:txBody>
          <a:bodyPr wrap="square" rtlCol="0" anchor="ctr"/>
          <a:lstStyle/>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Career reflection and strategy</a:t>
            </a:r>
            <a:endParaRPr lang="en-US" sz="1200" dirty="0"/>
          </a:p>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Sense-making about options and next steps</a:t>
            </a:r>
            <a:endParaRPr lang="en-US" sz="1200" dirty="0"/>
          </a:p>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A place to name the human reality of work</a:t>
            </a:r>
            <a:endParaRPr lang="en-US" sz="1200" dirty="0"/>
          </a:p>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Work touches money, identity, body, family, grief, and belonging — we can name that here</a:t>
            </a:r>
            <a:endParaRPr lang="en-US" sz="1200" dirty="0"/>
          </a:p>
        </p:txBody>
      </p:sp>
      <p:sp>
        <p:nvSpPr>
          <p:cNvPr id="8" name="Shape 6"/>
          <p:cNvSpPr/>
          <p:nvPr/>
        </p:nvSpPr>
        <p:spPr>
          <a:xfrm>
            <a:off x="4846320" y="1325880"/>
            <a:ext cx="3840480" cy="3474720"/>
          </a:xfrm>
          <a:prstGeom prst="rect">
            <a:avLst/>
          </a:prstGeom>
          <a:solidFill>
            <a:srgbClr val="ECE2D0"/>
          </a:solidFill>
          <a:ln/>
          <a:effectLst>
            <a:outerShdw sx="100000" sy="100000" kx="0" ky="0" algn="bl" rotWithShape="0" blurRad="127000" dist="38100" dir="8100000">
              <a:srgbClr val="000000">
                <a:alpha val="10000"/>
              </a:srgbClr>
            </a:outerShdw>
          </a:effectLst>
        </p:spPr>
      </p:sp>
      <p:sp>
        <p:nvSpPr>
          <p:cNvPr id="9" name="Text 7"/>
          <p:cNvSpPr/>
          <p:nvPr/>
        </p:nvSpPr>
        <p:spPr>
          <a:xfrm>
            <a:off x="4937760" y="1444752"/>
            <a:ext cx="3657600" cy="411480"/>
          </a:xfrm>
          <a:prstGeom prst="rect">
            <a:avLst/>
          </a:prstGeom>
          <a:noFill/>
          <a:ln/>
        </p:spPr>
        <p:txBody>
          <a:bodyPr wrap="square" rtlCol="0" anchor="ctr"/>
          <a:lstStyle/>
          <a:p>
            <a:pPr algn="l" indent="0" marL="0">
              <a:buNone/>
            </a:pPr>
            <a:r>
              <a:rPr lang="en-US" sz="1400" b="1" dirty="0">
                <a:solidFill>
                  <a:srgbClr val="A26769"/>
                </a:solidFill>
                <a:latin typeface="Georgia" pitchFamily="34" charset="0"/>
                <a:ea typeface="Georgia" pitchFamily="34" charset="-122"/>
                <a:cs typeface="Georgia" pitchFamily="34" charset="-120"/>
              </a:rPr>
              <a:t>This Space Is Not</a:t>
            </a:r>
            <a:endParaRPr lang="en-US" sz="1400" dirty="0"/>
          </a:p>
        </p:txBody>
      </p:sp>
      <p:sp>
        <p:nvSpPr>
          <p:cNvPr id="10" name="Text 8"/>
          <p:cNvSpPr/>
          <p:nvPr/>
        </p:nvSpPr>
        <p:spPr>
          <a:xfrm>
            <a:off x="4937760" y="1920240"/>
            <a:ext cx="3566160" cy="2743200"/>
          </a:xfrm>
          <a:prstGeom prst="rect">
            <a:avLst/>
          </a:prstGeom>
          <a:noFill/>
          <a:ln/>
        </p:spPr>
        <p:txBody>
          <a:bodyPr wrap="square" rtlCol="0" anchor="ctr"/>
          <a:lstStyle/>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Therapy or counselling</a:t>
            </a:r>
            <a:endParaRPr lang="en-US" sz="1200" dirty="0"/>
          </a:p>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Medical or mental health care</a:t>
            </a:r>
            <a:endParaRPr lang="en-US" sz="1200" dirty="0"/>
          </a:p>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Financial advice</a:t>
            </a:r>
            <a:endParaRPr lang="en-US" sz="1200" dirty="0"/>
          </a:p>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Legal advice</a:t>
            </a:r>
            <a:endParaRPr lang="en-US" sz="1200" dirty="0"/>
          </a:p>
          <a:p>
            <a:pPr algn="l" marL="342900" indent="-342900">
              <a:buSzPct val="100000"/>
              <a:buChar char="•"/>
            </a:pPr>
            <a:r>
              <a:rPr lang="en-US" sz="1200" dirty="0">
                <a:solidFill>
                  <a:srgbClr val="3D1A28"/>
                </a:solidFill>
                <a:latin typeface="Calibri" pitchFamily="34" charset="0"/>
                <a:ea typeface="Calibri" pitchFamily="34" charset="-122"/>
                <a:cs typeface="Calibri" pitchFamily="34" charset="-120"/>
              </a:rPr>
              <a:t>If anything needs that kind of support, honour it — part of discernment is knowing which jar is right</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2EA"/>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6D2E46"/>
          </a:solidFill>
          <a:ln/>
        </p:spPr>
      </p:sp>
      <p:sp>
        <p:nvSpPr>
          <p:cNvPr id="3" name="Text 1"/>
          <p:cNvSpPr/>
          <p:nvPr/>
        </p:nvSpPr>
        <p:spPr>
          <a:xfrm>
            <a:off x="457200" y="0"/>
            <a:ext cx="8229600" cy="502920"/>
          </a:xfrm>
          <a:prstGeom prst="rect">
            <a:avLst/>
          </a:prstGeom>
          <a:noFill/>
          <a:ln/>
        </p:spPr>
        <p:txBody>
          <a:bodyPr wrap="square" lIns="0" tIns="0" rIns="0" bIns="0" rtlCol="0" anchor="ctr"/>
          <a:lstStyle/>
          <a:p>
            <a:pPr indent="0" marL="0">
              <a:buNone/>
            </a:pPr>
            <a:r>
              <a:rPr lang="en-US" sz="1300" b="1" dirty="0">
                <a:solidFill>
                  <a:srgbClr val="F2E8D8"/>
                </a:solidFill>
                <a:latin typeface="Calibri" pitchFamily="34" charset="0"/>
                <a:ea typeface="Calibri" pitchFamily="34" charset="-122"/>
                <a:cs typeface="Calibri" pitchFamily="34" charset="-120"/>
              </a:rPr>
              <a:t>How This Jar Works</a:t>
            </a:r>
            <a:endParaRPr lang="en-US" sz="1300" dirty="0"/>
          </a:p>
        </p:txBody>
      </p:sp>
      <p:sp>
        <p:nvSpPr>
          <p:cNvPr id="4" name="Text 2"/>
          <p:cNvSpPr/>
          <p:nvPr/>
        </p:nvSpPr>
        <p:spPr>
          <a:xfrm>
            <a:off x="457200" y="685800"/>
            <a:ext cx="8229600" cy="411480"/>
          </a:xfrm>
          <a:prstGeom prst="rect">
            <a:avLst/>
          </a:prstGeom>
          <a:noFill/>
          <a:ln/>
        </p:spPr>
        <p:txBody>
          <a:bodyPr wrap="square" rtlCol="0" anchor="ctr"/>
          <a:lstStyle/>
          <a:p>
            <a:pPr algn="l" indent="0" marL="0">
              <a:buNone/>
            </a:pPr>
            <a:r>
              <a:rPr lang="en-US" sz="1600" i="1" dirty="0">
                <a:solidFill>
                  <a:srgbClr val="3D1A28"/>
                </a:solidFill>
                <a:latin typeface="Georgia" pitchFamily="34" charset="0"/>
                <a:ea typeface="Georgia" pitchFamily="34" charset="-122"/>
                <a:cs typeface="Georgia" pitchFamily="34" charset="-120"/>
              </a:rPr>
              <a:t>The jar works best when the boundaries are clean.</a:t>
            </a:r>
            <a:endParaRPr lang="en-US" sz="1600" dirty="0"/>
          </a:p>
        </p:txBody>
      </p:sp>
      <p:sp>
        <p:nvSpPr>
          <p:cNvPr id="5" name="Shape 3"/>
          <p:cNvSpPr/>
          <p:nvPr/>
        </p:nvSpPr>
        <p:spPr>
          <a:xfrm>
            <a:off x="457200" y="1234440"/>
            <a:ext cx="8229600" cy="1051560"/>
          </a:xfrm>
          <a:prstGeom prst="rect">
            <a:avLst/>
          </a:prstGeom>
          <a:solidFill>
            <a:srgbClr val="FFFFFF"/>
          </a:solidFill>
          <a:ln/>
          <a:effectLst>
            <a:outerShdw sx="100000" sy="100000" kx="0" ky="0" algn="bl" rotWithShape="0" blurRad="127000" dist="38100" dir="8100000">
              <a:srgbClr val="000000">
                <a:alpha val="10000"/>
              </a:srgbClr>
            </a:outerShdw>
          </a:effectLst>
        </p:spPr>
      </p:sp>
      <p:sp>
        <p:nvSpPr>
          <p:cNvPr id="6" name="Shape 4"/>
          <p:cNvSpPr/>
          <p:nvPr/>
        </p:nvSpPr>
        <p:spPr>
          <a:xfrm>
            <a:off x="457200" y="1234440"/>
            <a:ext cx="64008" cy="1051560"/>
          </a:xfrm>
          <a:prstGeom prst="rect">
            <a:avLst/>
          </a:prstGeom>
          <a:solidFill>
            <a:srgbClr val="6D2E46"/>
          </a:solidFill>
          <a:ln/>
        </p:spPr>
      </p:sp>
      <p:sp>
        <p:nvSpPr>
          <p:cNvPr id="7" name="Text 5"/>
          <p:cNvSpPr/>
          <p:nvPr/>
        </p:nvSpPr>
        <p:spPr>
          <a:xfrm>
            <a:off x="685800" y="1325880"/>
            <a:ext cx="7772400" cy="320040"/>
          </a:xfrm>
          <a:prstGeom prst="rect">
            <a:avLst/>
          </a:prstGeom>
          <a:noFill/>
          <a:ln/>
        </p:spPr>
        <p:txBody>
          <a:bodyPr wrap="square" rtlCol="0" anchor="ctr"/>
          <a:lstStyle/>
          <a:p>
            <a:pPr algn="l" indent="0" marL="0">
              <a:buNone/>
            </a:pPr>
            <a:r>
              <a:rPr lang="en-US" sz="1300" b="1" dirty="0">
                <a:solidFill>
                  <a:srgbClr val="6D2E46"/>
                </a:solidFill>
                <a:latin typeface="Georgia" pitchFamily="34" charset="0"/>
                <a:ea typeface="Georgia" pitchFamily="34" charset="-122"/>
                <a:cs typeface="Georgia" pitchFamily="34" charset="-120"/>
              </a:rPr>
              <a:t>What stays in the jar</a:t>
            </a:r>
            <a:endParaRPr lang="en-US" sz="1300" dirty="0"/>
          </a:p>
        </p:txBody>
      </p:sp>
      <p:sp>
        <p:nvSpPr>
          <p:cNvPr id="8" name="Text 6"/>
          <p:cNvSpPr/>
          <p:nvPr/>
        </p:nvSpPr>
        <p:spPr>
          <a:xfrm>
            <a:off x="685800" y="1655064"/>
            <a:ext cx="7772400" cy="594360"/>
          </a:xfrm>
          <a:prstGeom prst="rect">
            <a:avLst/>
          </a:prstGeom>
          <a:noFill/>
          <a:ln/>
        </p:spPr>
        <p:txBody>
          <a:bodyPr wrap="square" rtlCol="0" anchor="ctr"/>
          <a:lstStyle/>
          <a:p>
            <a:pPr algn="l" indent="0" marL="0">
              <a:buNone/>
            </a:pPr>
            <a:r>
              <a:rPr lang="en-US" sz="1150" dirty="0">
                <a:solidFill>
                  <a:srgbClr val="3D1A28"/>
                </a:solidFill>
                <a:latin typeface="Calibri" pitchFamily="34" charset="0"/>
                <a:ea typeface="Calibri" pitchFamily="34" charset="-122"/>
                <a:cs typeface="Calibri" pitchFamily="34" charset="-120"/>
              </a:rPr>
              <a:t>Stories stay here. Wisdom can travel, but other people's details do not. Share only what you want to share. Passing is allowed. Writing privately is allowed. Taking care of your nervous system is allowed.</a:t>
            </a:r>
            <a:endParaRPr lang="en-US" sz="1150" dirty="0"/>
          </a:p>
        </p:txBody>
      </p:sp>
      <p:sp>
        <p:nvSpPr>
          <p:cNvPr id="9" name="Shape 7"/>
          <p:cNvSpPr/>
          <p:nvPr/>
        </p:nvSpPr>
        <p:spPr>
          <a:xfrm>
            <a:off x="457200" y="2404872"/>
            <a:ext cx="8229600" cy="1051560"/>
          </a:xfrm>
          <a:prstGeom prst="rect">
            <a:avLst/>
          </a:prstGeom>
          <a:solidFill>
            <a:srgbClr val="FFFFFF"/>
          </a:solidFill>
          <a:ln/>
          <a:effectLst>
            <a:outerShdw sx="100000" sy="100000" kx="0" ky="0" algn="bl" rotWithShape="0" blurRad="127000" dist="38100" dir="8100000">
              <a:srgbClr val="000000">
                <a:alpha val="10000"/>
              </a:srgbClr>
            </a:outerShdw>
          </a:effectLst>
        </p:spPr>
      </p:sp>
      <p:sp>
        <p:nvSpPr>
          <p:cNvPr id="10" name="Shape 8"/>
          <p:cNvSpPr/>
          <p:nvPr/>
        </p:nvSpPr>
        <p:spPr>
          <a:xfrm>
            <a:off x="457200" y="2404872"/>
            <a:ext cx="64008" cy="1051560"/>
          </a:xfrm>
          <a:prstGeom prst="rect">
            <a:avLst/>
          </a:prstGeom>
          <a:solidFill>
            <a:srgbClr val="6D2E46"/>
          </a:solidFill>
          <a:ln/>
        </p:spPr>
      </p:sp>
      <p:sp>
        <p:nvSpPr>
          <p:cNvPr id="11" name="Text 9"/>
          <p:cNvSpPr/>
          <p:nvPr/>
        </p:nvSpPr>
        <p:spPr>
          <a:xfrm>
            <a:off x="685800" y="2496312"/>
            <a:ext cx="7772400" cy="320040"/>
          </a:xfrm>
          <a:prstGeom prst="rect">
            <a:avLst/>
          </a:prstGeom>
          <a:noFill/>
          <a:ln/>
        </p:spPr>
        <p:txBody>
          <a:bodyPr wrap="square" rtlCol="0" anchor="ctr"/>
          <a:lstStyle/>
          <a:p>
            <a:pPr algn="l" indent="0" marL="0">
              <a:buNone/>
            </a:pPr>
            <a:r>
              <a:rPr lang="en-US" sz="1300" b="1" dirty="0">
                <a:solidFill>
                  <a:srgbClr val="6D2E46"/>
                </a:solidFill>
                <a:latin typeface="Georgia" pitchFamily="34" charset="0"/>
                <a:ea typeface="Georgia" pitchFamily="34" charset="-122"/>
                <a:cs typeface="Georgia" pitchFamily="34" charset="-120"/>
              </a:rPr>
              <a:t>Clean reflection — not advice</a:t>
            </a:r>
            <a:endParaRPr lang="en-US" sz="1300" dirty="0"/>
          </a:p>
        </p:txBody>
      </p:sp>
      <p:sp>
        <p:nvSpPr>
          <p:cNvPr id="12" name="Text 10"/>
          <p:cNvSpPr/>
          <p:nvPr/>
        </p:nvSpPr>
        <p:spPr>
          <a:xfrm>
            <a:off x="685800" y="2825496"/>
            <a:ext cx="7772400" cy="594360"/>
          </a:xfrm>
          <a:prstGeom prst="rect">
            <a:avLst/>
          </a:prstGeom>
          <a:noFill/>
          <a:ln/>
        </p:spPr>
        <p:txBody>
          <a:bodyPr wrap="square" rtlCol="0" anchor="ctr"/>
          <a:lstStyle/>
          <a:p>
            <a:pPr algn="l" indent="0" marL="0">
              <a:buNone/>
            </a:pPr>
            <a:r>
              <a:rPr lang="en-US" sz="1150" dirty="0">
                <a:solidFill>
                  <a:srgbClr val="3D1A28"/>
                </a:solidFill>
                <a:latin typeface="Calibri" pitchFamily="34" charset="0"/>
                <a:ea typeface="Calibri" pitchFamily="34" charset="-122"/>
                <a:cs typeface="Calibri" pitchFamily="34" charset="-120"/>
              </a:rPr>
              <a:t>"One strength I heard was…" or "One pattern I noticed was…" — not "What you should do is…"</a:t>
            </a:r>
            <a:endParaRPr lang="en-US" sz="1150" dirty="0"/>
          </a:p>
          <a:p>
            <a:pPr algn="l" indent="0" marL="0">
              <a:buNone/>
            </a:pPr>
            <a:endParaRPr lang="en-US" sz="1150" dirty="0"/>
          </a:p>
          <a:p>
            <a:pPr algn="l" indent="0" marL="0">
              <a:buNone/>
            </a:pPr>
            <a:r>
              <a:rPr lang="en-US" sz="1150" dirty="0">
                <a:solidFill>
                  <a:srgbClr val="3D1A28"/>
                </a:solidFill>
                <a:latin typeface="Calibri" pitchFamily="34" charset="0"/>
                <a:ea typeface="Calibri" pitchFamily="34" charset="-122"/>
                <a:cs typeface="Calibri" pitchFamily="34" charset="-120"/>
              </a:rPr>
              <a:t>No fixing. No rescuing. No diagnosing. Many of us know how to solve and manage. Today we practice something slightly different.</a:t>
            </a:r>
            <a:endParaRPr lang="en-US" sz="1150" dirty="0"/>
          </a:p>
        </p:txBody>
      </p:sp>
      <p:sp>
        <p:nvSpPr>
          <p:cNvPr id="13" name="Shape 11"/>
          <p:cNvSpPr/>
          <p:nvPr/>
        </p:nvSpPr>
        <p:spPr>
          <a:xfrm>
            <a:off x="457200" y="3575304"/>
            <a:ext cx="8229600" cy="1051560"/>
          </a:xfrm>
          <a:prstGeom prst="rect">
            <a:avLst/>
          </a:prstGeom>
          <a:solidFill>
            <a:srgbClr val="FFFFFF"/>
          </a:solidFill>
          <a:ln/>
          <a:effectLst>
            <a:outerShdw sx="100000" sy="100000" kx="0" ky="0" algn="bl" rotWithShape="0" blurRad="127000" dist="38100" dir="8100000">
              <a:srgbClr val="000000">
                <a:alpha val="10000"/>
              </a:srgbClr>
            </a:outerShdw>
          </a:effectLst>
        </p:spPr>
      </p:sp>
      <p:sp>
        <p:nvSpPr>
          <p:cNvPr id="14" name="Shape 12"/>
          <p:cNvSpPr/>
          <p:nvPr/>
        </p:nvSpPr>
        <p:spPr>
          <a:xfrm>
            <a:off x="457200" y="3575304"/>
            <a:ext cx="64008" cy="1051560"/>
          </a:xfrm>
          <a:prstGeom prst="rect">
            <a:avLst/>
          </a:prstGeom>
          <a:solidFill>
            <a:srgbClr val="6D2E46"/>
          </a:solidFill>
          <a:ln/>
        </p:spPr>
      </p:sp>
      <p:sp>
        <p:nvSpPr>
          <p:cNvPr id="15" name="Text 13"/>
          <p:cNvSpPr/>
          <p:nvPr/>
        </p:nvSpPr>
        <p:spPr>
          <a:xfrm>
            <a:off x="685800" y="3666744"/>
            <a:ext cx="7772400" cy="320040"/>
          </a:xfrm>
          <a:prstGeom prst="rect">
            <a:avLst/>
          </a:prstGeom>
          <a:noFill/>
          <a:ln/>
        </p:spPr>
        <p:txBody>
          <a:bodyPr wrap="square" rtlCol="0" anchor="ctr"/>
          <a:lstStyle/>
          <a:p>
            <a:pPr algn="l" indent="0" marL="0">
              <a:buNone/>
            </a:pPr>
            <a:r>
              <a:rPr lang="en-US" sz="1300" b="1" dirty="0">
                <a:solidFill>
                  <a:srgbClr val="6D2E46"/>
                </a:solidFill>
                <a:latin typeface="Georgia" pitchFamily="34" charset="0"/>
                <a:ea typeface="Georgia" pitchFamily="34" charset="-122"/>
                <a:cs typeface="Georgia" pitchFamily="34" charset="-120"/>
              </a:rPr>
              <a:t>No proprietary claims here</a:t>
            </a:r>
            <a:endParaRPr lang="en-US" sz="1300" dirty="0"/>
          </a:p>
        </p:txBody>
      </p:sp>
      <p:sp>
        <p:nvSpPr>
          <p:cNvPr id="16" name="Text 14"/>
          <p:cNvSpPr/>
          <p:nvPr/>
        </p:nvSpPr>
        <p:spPr>
          <a:xfrm>
            <a:off x="685800" y="3995928"/>
            <a:ext cx="7772400" cy="594360"/>
          </a:xfrm>
          <a:prstGeom prst="rect">
            <a:avLst/>
          </a:prstGeom>
          <a:noFill/>
          <a:ln/>
        </p:spPr>
        <p:txBody>
          <a:bodyPr wrap="square" rtlCol="0" anchor="ctr"/>
          <a:lstStyle/>
          <a:p>
            <a:pPr algn="l" indent="0" marL="0">
              <a:buNone/>
            </a:pPr>
            <a:r>
              <a:rPr lang="en-US" sz="1150" dirty="0">
                <a:solidFill>
                  <a:srgbClr val="3D1A28"/>
                </a:solidFill>
                <a:latin typeface="Calibri" pitchFamily="34" charset="0"/>
                <a:ea typeface="Calibri" pitchFamily="34" charset="-122"/>
                <a:cs typeface="Calibri" pitchFamily="34" charset="-120"/>
              </a:rPr>
              <a:t>Pausing is not proprietary. Writing is not proprietary. Breathing is not proprietary. This is structure for a particular question, in a particular moment. Nothing more.</a:t>
            </a:r>
            <a:endParaRPr lang="en-US" sz="1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2EA"/>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6D2E46"/>
          </a:solidFill>
          <a:ln/>
        </p:spPr>
      </p:sp>
      <p:sp>
        <p:nvSpPr>
          <p:cNvPr id="3" name="Text 1"/>
          <p:cNvSpPr/>
          <p:nvPr/>
        </p:nvSpPr>
        <p:spPr>
          <a:xfrm>
            <a:off x="457200" y="0"/>
            <a:ext cx="8229600" cy="502920"/>
          </a:xfrm>
          <a:prstGeom prst="rect">
            <a:avLst/>
          </a:prstGeom>
          <a:noFill/>
          <a:ln/>
        </p:spPr>
        <p:txBody>
          <a:bodyPr wrap="square" lIns="0" tIns="0" rIns="0" bIns="0" rtlCol="0" anchor="ctr"/>
          <a:lstStyle/>
          <a:p>
            <a:pPr indent="0" marL="0">
              <a:buNone/>
            </a:pPr>
            <a:r>
              <a:rPr lang="en-US" sz="1300" b="1" dirty="0">
                <a:solidFill>
                  <a:srgbClr val="F2E8D8"/>
                </a:solidFill>
                <a:latin typeface="Calibri" pitchFamily="34" charset="0"/>
                <a:ea typeface="Calibri" pitchFamily="34" charset="-122"/>
                <a:cs typeface="Calibri" pitchFamily="34" charset="-120"/>
              </a:rPr>
              <a:t>Oil and Vinegar in a Clear Jar</a:t>
            </a:r>
            <a:endParaRPr lang="en-US" sz="1300" dirty="0"/>
          </a:p>
        </p:txBody>
      </p:sp>
      <p:sp>
        <p:nvSpPr>
          <p:cNvPr id="4" name="Shape 2"/>
          <p:cNvSpPr/>
          <p:nvPr/>
        </p:nvSpPr>
        <p:spPr>
          <a:xfrm>
            <a:off x="6858000" y="685800"/>
            <a:ext cx="1645920" cy="3200400"/>
          </a:xfrm>
          <a:prstGeom prst="rect">
            <a:avLst/>
          </a:prstGeom>
          <a:solidFill>
            <a:srgbClr val="ECE2D0"/>
          </a:solidFill>
          <a:ln w="25400">
            <a:solidFill>
              <a:srgbClr val="A26769"/>
            </a:solidFill>
            <a:prstDash val="solid"/>
          </a:ln>
        </p:spPr>
      </p:sp>
      <p:sp>
        <p:nvSpPr>
          <p:cNvPr id="5" name="Shape 3"/>
          <p:cNvSpPr/>
          <p:nvPr/>
        </p:nvSpPr>
        <p:spPr>
          <a:xfrm>
            <a:off x="6858000" y="2514600"/>
            <a:ext cx="1645920" cy="1371600"/>
          </a:xfrm>
          <a:prstGeom prst="rect">
            <a:avLst/>
          </a:prstGeom>
          <a:solidFill>
            <a:srgbClr val="A26769">
              <a:alpha val="50000"/>
            </a:srgbClr>
          </a:solidFill>
          <a:ln/>
        </p:spPr>
      </p:sp>
      <p:sp>
        <p:nvSpPr>
          <p:cNvPr id="6" name="Shape 4"/>
          <p:cNvSpPr/>
          <p:nvPr/>
        </p:nvSpPr>
        <p:spPr>
          <a:xfrm>
            <a:off x="6858000" y="685800"/>
            <a:ext cx="1645920" cy="1828800"/>
          </a:xfrm>
          <a:prstGeom prst="rect">
            <a:avLst/>
          </a:prstGeom>
          <a:solidFill>
            <a:srgbClr val="ECE2D0">
              <a:alpha val="80000"/>
            </a:srgbClr>
          </a:solidFill>
          <a:ln/>
        </p:spPr>
      </p:sp>
      <p:sp>
        <p:nvSpPr>
          <p:cNvPr id="7" name="Shape 5"/>
          <p:cNvSpPr/>
          <p:nvPr/>
        </p:nvSpPr>
        <p:spPr>
          <a:xfrm>
            <a:off x="6812280" y="548640"/>
            <a:ext cx="1737360" cy="201168"/>
          </a:xfrm>
          <a:prstGeom prst="rect">
            <a:avLst/>
          </a:prstGeom>
          <a:solidFill>
            <a:srgbClr val="6D2E46"/>
          </a:solidFill>
          <a:ln/>
        </p:spPr>
      </p:sp>
      <p:sp>
        <p:nvSpPr>
          <p:cNvPr id="8" name="Text 6"/>
          <p:cNvSpPr/>
          <p:nvPr/>
        </p:nvSpPr>
        <p:spPr>
          <a:xfrm>
            <a:off x="6858000" y="1280160"/>
            <a:ext cx="1645920" cy="320040"/>
          </a:xfrm>
          <a:prstGeom prst="rect">
            <a:avLst/>
          </a:prstGeom>
          <a:noFill/>
          <a:ln/>
        </p:spPr>
        <p:txBody>
          <a:bodyPr wrap="square" rtlCol="0" anchor="ctr"/>
          <a:lstStyle/>
          <a:p>
            <a:pPr algn="ctr" indent="0" marL="0">
              <a:buNone/>
            </a:pPr>
            <a:r>
              <a:rPr lang="en-US" sz="1100" i="1" dirty="0">
                <a:solidFill>
                  <a:srgbClr val="3D1A28"/>
                </a:solidFill>
                <a:latin typeface="Calibri" pitchFamily="34" charset="0"/>
                <a:ea typeface="Calibri" pitchFamily="34" charset="-122"/>
                <a:cs typeface="Calibri" pitchFamily="34" charset="-120"/>
              </a:rPr>
              <a:t>oil</a:t>
            </a:r>
            <a:endParaRPr lang="en-US" sz="1100" dirty="0"/>
          </a:p>
        </p:txBody>
      </p:sp>
      <p:sp>
        <p:nvSpPr>
          <p:cNvPr id="9" name="Text 7"/>
          <p:cNvSpPr/>
          <p:nvPr/>
        </p:nvSpPr>
        <p:spPr>
          <a:xfrm>
            <a:off x="6858000" y="3337560"/>
            <a:ext cx="1645920" cy="320040"/>
          </a:xfrm>
          <a:prstGeom prst="rect">
            <a:avLst/>
          </a:prstGeom>
          <a:noFill/>
          <a:ln/>
        </p:spPr>
        <p:txBody>
          <a:bodyPr wrap="square" rtlCol="0" anchor="ctr"/>
          <a:lstStyle/>
          <a:p>
            <a:pPr algn="ctr" indent="0" marL="0">
              <a:buNone/>
            </a:pPr>
            <a:r>
              <a:rPr lang="en-US" sz="1100" i="1" dirty="0">
                <a:solidFill>
                  <a:srgbClr val="FFFFFF"/>
                </a:solidFill>
                <a:latin typeface="Calibri" pitchFamily="34" charset="0"/>
                <a:ea typeface="Calibri" pitchFamily="34" charset="-122"/>
                <a:cs typeface="Calibri" pitchFamily="34" charset="-120"/>
              </a:rPr>
              <a:t>vinegar</a:t>
            </a:r>
            <a:endParaRPr lang="en-US" sz="1100" dirty="0"/>
          </a:p>
        </p:txBody>
      </p:sp>
      <p:sp>
        <p:nvSpPr>
          <p:cNvPr id="10" name="Text 8"/>
          <p:cNvSpPr/>
          <p:nvPr/>
        </p:nvSpPr>
        <p:spPr>
          <a:xfrm>
            <a:off x="457200" y="685800"/>
            <a:ext cx="6126480" cy="457200"/>
          </a:xfrm>
          <a:prstGeom prst="rect">
            <a:avLst/>
          </a:prstGeom>
          <a:noFill/>
          <a:ln/>
        </p:spPr>
        <p:txBody>
          <a:bodyPr wrap="square" rtlCol="0" anchor="ctr"/>
          <a:lstStyle/>
          <a:p>
            <a:pPr algn="l" indent="0" marL="0">
              <a:buNone/>
            </a:pPr>
            <a:r>
              <a:rPr lang="en-US" sz="1700" b="1" dirty="0">
                <a:solidFill>
                  <a:srgbClr val="6D2E46"/>
                </a:solidFill>
                <a:latin typeface="Georgia" pitchFamily="34" charset="0"/>
                <a:ea typeface="Georgia" pitchFamily="34" charset="-122"/>
                <a:cs typeface="Georgia" pitchFamily="34" charset="-120"/>
              </a:rPr>
              <a:t>Sometimes everything is moving at once.</a:t>
            </a:r>
            <a:endParaRPr lang="en-US" sz="1700" dirty="0"/>
          </a:p>
        </p:txBody>
      </p:sp>
      <p:sp>
        <p:nvSpPr>
          <p:cNvPr id="11" name="Text 9"/>
          <p:cNvSpPr/>
          <p:nvPr/>
        </p:nvSpPr>
        <p:spPr>
          <a:xfrm>
            <a:off x="457200" y="1234440"/>
            <a:ext cx="6126480" cy="685800"/>
          </a:xfrm>
          <a:prstGeom prst="rect">
            <a:avLst/>
          </a:prstGeom>
          <a:noFill/>
          <a:ln/>
        </p:spPr>
        <p:txBody>
          <a:bodyPr wrap="square" rtlCol="0" anchor="ctr"/>
          <a:lstStyle/>
          <a:p>
            <a:pPr algn="l" indent="0" marL="0">
              <a:buNone/>
            </a:pPr>
            <a:r>
              <a:rPr lang="en-US" sz="1350" dirty="0">
                <a:solidFill>
                  <a:srgbClr val="3D1A28"/>
                </a:solidFill>
                <a:latin typeface="Calibri" pitchFamily="34" charset="0"/>
                <a:ea typeface="Calibri" pitchFamily="34" charset="-122"/>
                <a:cs typeface="Calibri" pitchFamily="34" charset="-120"/>
              </a:rPr>
              <a:t>Grief, ambition, boredom, money pressure, comparison, anger, possibility, fatigue, and desire — all in the jar at once.</a:t>
            </a:r>
            <a:endParaRPr lang="en-US" sz="1350" dirty="0"/>
          </a:p>
        </p:txBody>
      </p:sp>
      <p:sp>
        <p:nvSpPr>
          <p:cNvPr id="12" name="Text 10"/>
          <p:cNvSpPr/>
          <p:nvPr/>
        </p:nvSpPr>
        <p:spPr>
          <a:xfrm>
            <a:off x="457200" y="2057400"/>
            <a:ext cx="1371600" cy="320040"/>
          </a:xfrm>
          <a:prstGeom prst="rect">
            <a:avLst/>
          </a:prstGeom>
          <a:noFill/>
          <a:ln/>
        </p:spPr>
        <p:txBody>
          <a:bodyPr wrap="square" rtlCol="0" anchor="ctr"/>
          <a:lstStyle/>
          <a:p>
            <a:pPr algn="l" indent="0" marL="0">
              <a:buNone/>
            </a:pPr>
            <a:r>
              <a:rPr lang="en-US" sz="1200" b="1" dirty="0">
                <a:solidFill>
                  <a:srgbClr val="6D2E46"/>
                </a:solidFill>
                <a:latin typeface="Calibri" pitchFamily="34" charset="0"/>
                <a:ea typeface="Calibri" pitchFamily="34" charset="-122"/>
                <a:cs typeface="Calibri" pitchFamily="34" charset="-120"/>
              </a:rPr>
              <a:t>When shaken:</a:t>
            </a:r>
            <a:endParaRPr lang="en-US" sz="1200" dirty="0"/>
          </a:p>
        </p:txBody>
      </p:sp>
      <p:sp>
        <p:nvSpPr>
          <p:cNvPr id="13" name="Text 11"/>
          <p:cNvSpPr/>
          <p:nvPr/>
        </p:nvSpPr>
        <p:spPr>
          <a:xfrm>
            <a:off x="1828800" y="2057400"/>
            <a:ext cx="4754880" cy="594360"/>
          </a:xfrm>
          <a:prstGeom prst="rect">
            <a:avLst/>
          </a:prstGeom>
          <a:noFill/>
          <a:ln/>
        </p:spPr>
        <p:txBody>
          <a:bodyPr wrap="square" rtlCol="0" anchor="ctr"/>
          <a:lstStyle/>
          <a:p>
            <a:pPr algn="l" indent="0" marL="0">
              <a:buNone/>
            </a:pPr>
            <a:r>
              <a:rPr lang="en-US" sz="1200" dirty="0">
                <a:solidFill>
                  <a:srgbClr val="3D1A28"/>
                </a:solidFill>
                <a:latin typeface="Calibri" pitchFamily="34" charset="0"/>
                <a:ea typeface="Calibri" pitchFamily="34" charset="-122"/>
                <a:cs typeface="Calibri" pitchFamily="34" charset="-120"/>
              </a:rPr>
              <a:t>It can look muddy for a minute. That does not mean anything has gone wrong. The ingredients are moving.</a:t>
            </a:r>
            <a:endParaRPr lang="en-US" sz="1200" dirty="0"/>
          </a:p>
        </p:txBody>
      </p:sp>
      <p:sp>
        <p:nvSpPr>
          <p:cNvPr id="14" name="Text 12"/>
          <p:cNvSpPr/>
          <p:nvPr/>
        </p:nvSpPr>
        <p:spPr>
          <a:xfrm>
            <a:off x="457200" y="2770632"/>
            <a:ext cx="1371600" cy="320040"/>
          </a:xfrm>
          <a:prstGeom prst="rect">
            <a:avLst/>
          </a:prstGeom>
          <a:noFill/>
          <a:ln/>
        </p:spPr>
        <p:txBody>
          <a:bodyPr wrap="square" rtlCol="0" anchor="ctr"/>
          <a:lstStyle/>
          <a:p>
            <a:pPr algn="l" indent="0" marL="0">
              <a:buNone/>
            </a:pPr>
            <a:r>
              <a:rPr lang="en-US" sz="1200" b="1" dirty="0">
                <a:solidFill>
                  <a:srgbClr val="6D2E46"/>
                </a:solidFill>
                <a:latin typeface="Calibri" pitchFamily="34" charset="0"/>
                <a:ea typeface="Calibri" pitchFamily="34" charset="-122"/>
                <a:cs typeface="Calibri" pitchFamily="34" charset="-120"/>
              </a:rPr>
              <a:t>When settled:</a:t>
            </a:r>
            <a:endParaRPr lang="en-US" sz="1200" dirty="0"/>
          </a:p>
        </p:txBody>
      </p:sp>
      <p:sp>
        <p:nvSpPr>
          <p:cNvPr id="15" name="Text 13"/>
          <p:cNvSpPr/>
          <p:nvPr/>
        </p:nvSpPr>
        <p:spPr>
          <a:xfrm>
            <a:off x="1828800" y="2770632"/>
            <a:ext cx="4754880" cy="594360"/>
          </a:xfrm>
          <a:prstGeom prst="rect">
            <a:avLst/>
          </a:prstGeom>
          <a:noFill/>
          <a:ln/>
        </p:spPr>
        <p:txBody>
          <a:bodyPr wrap="square" rtlCol="0" anchor="ctr"/>
          <a:lstStyle/>
          <a:p>
            <a:pPr algn="l" indent="0" marL="0">
              <a:buNone/>
            </a:pPr>
            <a:r>
              <a:rPr lang="en-US" sz="1200" dirty="0">
                <a:solidFill>
                  <a:srgbClr val="3D1A28"/>
                </a:solidFill>
                <a:latin typeface="Calibri" pitchFamily="34" charset="0"/>
                <a:ea typeface="Calibri" pitchFamily="34" charset="-122"/>
                <a:cs typeface="Calibri" pitchFamily="34" charset="-120"/>
              </a:rPr>
              <a:t>The layers separate again. You can see what is there. That also does not mean anything has gone wrong.</a:t>
            </a:r>
            <a:endParaRPr lang="en-US" sz="1200" dirty="0"/>
          </a:p>
        </p:txBody>
      </p:sp>
      <p:sp>
        <p:nvSpPr>
          <p:cNvPr id="16" name="Text 14"/>
          <p:cNvSpPr/>
          <p:nvPr/>
        </p:nvSpPr>
        <p:spPr>
          <a:xfrm>
            <a:off x="457200" y="3483864"/>
            <a:ext cx="1371600" cy="320040"/>
          </a:xfrm>
          <a:prstGeom prst="rect">
            <a:avLst/>
          </a:prstGeom>
          <a:noFill/>
          <a:ln/>
        </p:spPr>
        <p:txBody>
          <a:bodyPr wrap="square" rtlCol="0" anchor="ctr"/>
          <a:lstStyle/>
          <a:p>
            <a:pPr algn="l" indent="0" marL="0">
              <a:buNone/>
            </a:pPr>
            <a:r>
              <a:rPr lang="en-US" sz="1200" b="1" dirty="0">
                <a:solidFill>
                  <a:srgbClr val="6D2E46"/>
                </a:solidFill>
                <a:latin typeface="Calibri" pitchFamily="34" charset="0"/>
                <a:ea typeface="Calibri" pitchFamily="34" charset="-122"/>
                <a:cs typeface="Calibri" pitchFamily="34" charset="-120"/>
              </a:rPr>
              <a:t>Stasis:</a:t>
            </a:r>
            <a:endParaRPr lang="en-US" sz="1200" dirty="0"/>
          </a:p>
        </p:txBody>
      </p:sp>
      <p:sp>
        <p:nvSpPr>
          <p:cNvPr id="17" name="Text 15"/>
          <p:cNvSpPr/>
          <p:nvPr/>
        </p:nvSpPr>
        <p:spPr>
          <a:xfrm>
            <a:off x="1828800" y="3483864"/>
            <a:ext cx="4754880" cy="594360"/>
          </a:xfrm>
          <a:prstGeom prst="rect">
            <a:avLst/>
          </a:prstGeom>
          <a:noFill/>
          <a:ln/>
        </p:spPr>
        <p:txBody>
          <a:bodyPr wrap="square" rtlCol="0" anchor="ctr"/>
          <a:lstStyle/>
          <a:p>
            <a:pPr algn="l" indent="0" marL="0">
              <a:buNone/>
            </a:pPr>
            <a:r>
              <a:rPr lang="en-US" sz="1200" dirty="0">
                <a:solidFill>
                  <a:srgbClr val="3D1A28"/>
                </a:solidFill>
                <a:latin typeface="Calibri" pitchFamily="34" charset="0"/>
                <a:ea typeface="Calibri" pitchFamily="34" charset="-122"/>
                <a:cs typeface="Calibri" pitchFamily="34" charset="-120"/>
              </a:rPr>
              <a:t>Not always failure. Sometimes it is a stable place for now.</a:t>
            </a:r>
            <a:endParaRPr lang="en-US" sz="1200" dirty="0"/>
          </a:p>
        </p:txBody>
      </p:sp>
      <p:sp>
        <p:nvSpPr>
          <p:cNvPr id="18" name="Text 16"/>
          <p:cNvSpPr/>
          <p:nvPr/>
        </p:nvSpPr>
        <p:spPr>
          <a:xfrm>
            <a:off x="457200" y="4197096"/>
            <a:ext cx="1371600" cy="320040"/>
          </a:xfrm>
          <a:prstGeom prst="rect">
            <a:avLst/>
          </a:prstGeom>
          <a:noFill/>
          <a:ln/>
        </p:spPr>
        <p:txBody>
          <a:bodyPr wrap="square" rtlCol="0" anchor="ctr"/>
          <a:lstStyle/>
          <a:p>
            <a:pPr algn="l" indent="0" marL="0">
              <a:buNone/>
            </a:pPr>
            <a:r>
              <a:rPr lang="en-US" sz="1200" b="1" dirty="0">
                <a:solidFill>
                  <a:srgbClr val="6D2E46"/>
                </a:solidFill>
                <a:latin typeface="Calibri" pitchFamily="34" charset="0"/>
                <a:ea typeface="Calibri" pitchFamily="34" charset="-122"/>
                <a:cs typeface="Calibri" pitchFamily="34" charset="-120"/>
              </a:rPr>
              <a:t>Indecision:</a:t>
            </a:r>
            <a:endParaRPr lang="en-US" sz="1200" dirty="0"/>
          </a:p>
        </p:txBody>
      </p:sp>
      <p:sp>
        <p:nvSpPr>
          <p:cNvPr id="19" name="Text 17"/>
          <p:cNvSpPr/>
          <p:nvPr/>
        </p:nvSpPr>
        <p:spPr>
          <a:xfrm>
            <a:off x="1828800" y="4197096"/>
            <a:ext cx="4754880" cy="594360"/>
          </a:xfrm>
          <a:prstGeom prst="rect">
            <a:avLst/>
          </a:prstGeom>
          <a:noFill/>
          <a:ln/>
        </p:spPr>
        <p:txBody>
          <a:bodyPr wrap="square" rtlCol="0" anchor="ctr"/>
          <a:lstStyle/>
          <a:p>
            <a:pPr algn="l" indent="0" marL="0">
              <a:buNone/>
            </a:pPr>
            <a:r>
              <a:rPr lang="en-US" sz="1200" dirty="0">
                <a:solidFill>
                  <a:srgbClr val="3D1A28"/>
                </a:solidFill>
                <a:latin typeface="Calibri" pitchFamily="34" charset="0"/>
                <a:ea typeface="Calibri" pitchFamily="34" charset="-122"/>
                <a:cs typeface="Calibri" pitchFamily="34" charset="-120"/>
              </a:rPr>
              <a:t>Not always avoidance. Sometimes it means the proportions are not clear yet.</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6D2E46"/>
        </a:solidFill>
      </p:bgPr>
    </p:bg>
    <p:spTree>
      <p:nvGrpSpPr>
        <p:cNvPr id="1" name=""/>
        <p:cNvGrpSpPr/>
        <p:nvPr/>
      </p:nvGrpSpPr>
      <p:grpSpPr>
        <a:xfrm>
          <a:off x="0" y="0"/>
          <a:ext cx="0" cy="0"/>
          <a:chOff x="0" y="0"/>
          <a:chExt cx="0" cy="0"/>
        </a:xfrm>
      </p:grpSpPr>
      <p:sp>
        <p:nvSpPr>
          <p:cNvPr id="2" name="Shape 0"/>
          <p:cNvSpPr/>
          <p:nvPr/>
        </p:nvSpPr>
        <p:spPr>
          <a:xfrm>
            <a:off x="0" y="0"/>
            <a:ext cx="274320" cy="5143500"/>
          </a:xfrm>
          <a:prstGeom prst="rect">
            <a:avLst/>
          </a:prstGeom>
          <a:solidFill>
            <a:srgbClr val="A26769">
              <a:alpha val="65000"/>
            </a:srgbClr>
          </a:solidFill>
          <a:ln/>
        </p:spPr>
      </p:sp>
      <p:sp>
        <p:nvSpPr>
          <p:cNvPr id="3" name="Text 1"/>
          <p:cNvSpPr/>
          <p:nvPr/>
        </p:nvSpPr>
        <p:spPr>
          <a:xfrm>
            <a:off x="548640" y="548640"/>
            <a:ext cx="8229600" cy="822960"/>
          </a:xfrm>
          <a:prstGeom prst="rect">
            <a:avLst/>
          </a:prstGeom>
          <a:noFill/>
          <a:ln/>
        </p:spPr>
        <p:txBody>
          <a:bodyPr wrap="square" rtlCol="0" anchor="ctr"/>
          <a:lstStyle/>
          <a:p>
            <a:pPr algn="l" indent="0" marL="0">
              <a:buNone/>
            </a:pPr>
            <a:r>
              <a:rPr lang="en-US" sz="4400" b="1" dirty="0">
                <a:solidFill>
                  <a:srgbClr val="F2E8D8"/>
                </a:solidFill>
                <a:latin typeface="Georgia" pitchFamily="34" charset="0"/>
                <a:ea typeface="Georgia" pitchFamily="34" charset="-122"/>
                <a:cs typeface="Georgia" pitchFamily="34" charset="-120"/>
              </a:rPr>
              <a:t>The Big 5</a:t>
            </a:r>
            <a:endParaRPr lang="en-US" sz="4400" dirty="0"/>
          </a:p>
        </p:txBody>
      </p:sp>
      <p:sp>
        <p:nvSpPr>
          <p:cNvPr id="4" name="Text 2"/>
          <p:cNvSpPr/>
          <p:nvPr/>
        </p:nvSpPr>
        <p:spPr>
          <a:xfrm>
            <a:off x="548640" y="1280160"/>
            <a:ext cx="8229600" cy="731520"/>
          </a:xfrm>
          <a:prstGeom prst="rect">
            <a:avLst/>
          </a:prstGeom>
          <a:noFill/>
          <a:ln/>
        </p:spPr>
        <p:txBody>
          <a:bodyPr wrap="square" rtlCol="0" anchor="ctr"/>
          <a:lstStyle/>
          <a:p>
            <a:pPr algn="l" indent="0" marL="0">
              <a:buNone/>
            </a:pPr>
            <a:r>
              <a:rPr lang="en-US" sz="3800" i="1" dirty="0">
                <a:solidFill>
                  <a:srgbClr val="ECE2D0"/>
                </a:solidFill>
                <a:latin typeface="Georgia" pitchFamily="34" charset="0"/>
                <a:ea typeface="Georgia" pitchFamily="34" charset="-122"/>
                <a:cs typeface="Georgia" pitchFamily="34" charset="-120"/>
              </a:rPr>
              <a:t>Luminous Map</a:t>
            </a:r>
            <a:endParaRPr lang="en-US" sz="3800" dirty="0"/>
          </a:p>
        </p:txBody>
      </p:sp>
      <p:sp>
        <p:nvSpPr>
          <p:cNvPr id="5" name="Shape 3"/>
          <p:cNvSpPr/>
          <p:nvPr/>
        </p:nvSpPr>
        <p:spPr>
          <a:xfrm>
            <a:off x="548640" y="2148840"/>
            <a:ext cx="8046720" cy="0"/>
          </a:xfrm>
          <a:prstGeom prst="line">
            <a:avLst/>
          </a:prstGeom>
          <a:noFill/>
          <a:ln w="19050">
            <a:solidFill>
              <a:srgbClr val="A26769"/>
            </a:solidFill>
            <a:prstDash val="solid"/>
          </a:ln>
        </p:spPr>
      </p:sp>
      <p:sp>
        <p:nvSpPr>
          <p:cNvPr id="6" name="Shape 4"/>
          <p:cNvSpPr/>
          <p:nvPr/>
        </p:nvSpPr>
        <p:spPr>
          <a:xfrm>
            <a:off x="896112" y="2331720"/>
            <a:ext cx="594360" cy="594360"/>
          </a:xfrm>
          <a:prstGeom prst="ellipse">
            <a:avLst/>
          </a:prstGeom>
          <a:solidFill>
            <a:srgbClr val="A26769">
              <a:alpha val="80000"/>
            </a:srgbClr>
          </a:solidFill>
          <a:ln/>
        </p:spPr>
      </p:sp>
      <p:sp>
        <p:nvSpPr>
          <p:cNvPr id="7" name="Text 5"/>
          <p:cNvSpPr/>
          <p:nvPr/>
        </p:nvSpPr>
        <p:spPr>
          <a:xfrm>
            <a:off x="896112" y="2331720"/>
            <a:ext cx="594360" cy="594360"/>
          </a:xfrm>
          <a:prstGeom prst="rect">
            <a:avLst/>
          </a:prstGeom>
          <a:noFill/>
          <a:ln/>
        </p:spPr>
        <p:txBody>
          <a:bodyPr wrap="square" rtlCol="0" anchor="ctr"/>
          <a:lstStyle/>
          <a:p>
            <a:pPr algn="ctr" indent="0" marL="0">
              <a:buNone/>
            </a:pPr>
            <a:r>
              <a:rPr lang="en-US" sz="2000" b="1" dirty="0">
                <a:solidFill>
                  <a:srgbClr val="F2E8D8"/>
                </a:solidFill>
                <a:latin typeface="Georgia" pitchFamily="34" charset="0"/>
                <a:ea typeface="Georgia" pitchFamily="34" charset="-122"/>
                <a:cs typeface="Georgia" pitchFamily="34" charset="-120"/>
              </a:rPr>
              <a:t>1</a:t>
            </a:r>
            <a:endParaRPr lang="en-US" sz="2000" dirty="0"/>
          </a:p>
        </p:txBody>
      </p:sp>
      <p:sp>
        <p:nvSpPr>
          <p:cNvPr id="8" name="Text 6"/>
          <p:cNvSpPr/>
          <p:nvPr/>
        </p:nvSpPr>
        <p:spPr>
          <a:xfrm>
            <a:off x="548640" y="3063240"/>
            <a:ext cx="1417320" cy="457200"/>
          </a:xfrm>
          <a:prstGeom prst="rect">
            <a:avLst/>
          </a:prstGeom>
          <a:noFill/>
          <a:ln/>
        </p:spPr>
        <p:txBody>
          <a:bodyPr wrap="square" rtlCol="0" anchor="ctr"/>
          <a:lstStyle/>
          <a:p>
            <a:pPr algn="ctr" indent="0" marL="0">
              <a:buNone/>
            </a:pPr>
            <a:r>
              <a:rPr lang="en-US" sz="1500" b="1" dirty="0">
                <a:solidFill>
                  <a:srgbClr val="F2E8D8"/>
                </a:solidFill>
                <a:latin typeface="Georgia" pitchFamily="34" charset="0"/>
                <a:ea typeface="Georgia" pitchFamily="34" charset="-122"/>
                <a:cs typeface="Georgia" pitchFamily="34" charset="-120"/>
              </a:rPr>
              <a:t>Relight</a:t>
            </a:r>
            <a:endParaRPr lang="en-US" sz="1500" dirty="0"/>
          </a:p>
        </p:txBody>
      </p:sp>
      <p:sp>
        <p:nvSpPr>
          <p:cNvPr id="9" name="Text 7"/>
          <p:cNvSpPr/>
          <p:nvPr/>
        </p:nvSpPr>
        <p:spPr>
          <a:xfrm>
            <a:off x="548640" y="3520440"/>
            <a:ext cx="1417320" cy="685800"/>
          </a:xfrm>
          <a:prstGeom prst="rect">
            <a:avLst/>
          </a:prstGeom>
          <a:noFill/>
          <a:ln/>
        </p:spPr>
        <p:txBody>
          <a:bodyPr wrap="square" rtlCol="0" anchor="ctr"/>
          <a:lstStyle/>
          <a:p>
            <a:pPr algn="ctr" indent="0" marL="0">
              <a:buNone/>
            </a:pPr>
            <a:r>
              <a:rPr lang="en-US" sz="1050" i="1" dirty="0">
                <a:solidFill>
                  <a:srgbClr val="D4A5A5"/>
                </a:solidFill>
                <a:latin typeface="Calibri" pitchFamily="34" charset="0"/>
                <a:ea typeface="Calibri" pitchFamily="34" charset="-122"/>
                <a:cs typeface="Calibri" pitchFamily="34" charset="-120"/>
              </a:rPr>
              <a:t>Pause before reacting</a:t>
            </a:r>
            <a:endParaRPr lang="en-US" sz="1050" dirty="0"/>
          </a:p>
        </p:txBody>
      </p:sp>
      <p:sp>
        <p:nvSpPr>
          <p:cNvPr id="10" name="Shape 8"/>
          <p:cNvSpPr/>
          <p:nvPr/>
        </p:nvSpPr>
        <p:spPr>
          <a:xfrm>
            <a:off x="1965960" y="2633472"/>
            <a:ext cx="201168" cy="0"/>
          </a:xfrm>
          <a:prstGeom prst="line">
            <a:avLst/>
          </a:prstGeom>
          <a:noFill/>
          <a:ln w="19050">
            <a:solidFill>
              <a:srgbClr val="ECE2D0"/>
            </a:solidFill>
            <a:prstDash val="solid"/>
          </a:ln>
        </p:spPr>
      </p:sp>
      <p:sp>
        <p:nvSpPr>
          <p:cNvPr id="11" name="Shape 9"/>
          <p:cNvSpPr/>
          <p:nvPr/>
        </p:nvSpPr>
        <p:spPr>
          <a:xfrm>
            <a:off x="2523744" y="2331720"/>
            <a:ext cx="594360" cy="594360"/>
          </a:xfrm>
          <a:prstGeom prst="ellipse">
            <a:avLst/>
          </a:prstGeom>
          <a:solidFill>
            <a:srgbClr val="A26769">
              <a:alpha val="80000"/>
            </a:srgbClr>
          </a:solidFill>
          <a:ln/>
        </p:spPr>
      </p:sp>
      <p:sp>
        <p:nvSpPr>
          <p:cNvPr id="12" name="Text 10"/>
          <p:cNvSpPr/>
          <p:nvPr/>
        </p:nvSpPr>
        <p:spPr>
          <a:xfrm>
            <a:off x="2523744" y="2331720"/>
            <a:ext cx="594360" cy="594360"/>
          </a:xfrm>
          <a:prstGeom prst="rect">
            <a:avLst/>
          </a:prstGeom>
          <a:noFill/>
          <a:ln/>
        </p:spPr>
        <p:txBody>
          <a:bodyPr wrap="square" rtlCol="0" anchor="ctr"/>
          <a:lstStyle/>
          <a:p>
            <a:pPr algn="ctr" indent="0" marL="0">
              <a:buNone/>
            </a:pPr>
            <a:r>
              <a:rPr lang="en-US" sz="2000" b="1" dirty="0">
                <a:solidFill>
                  <a:srgbClr val="F2E8D8"/>
                </a:solidFill>
                <a:latin typeface="Georgia" pitchFamily="34" charset="0"/>
                <a:ea typeface="Georgia" pitchFamily="34" charset="-122"/>
                <a:cs typeface="Georgia" pitchFamily="34" charset="-120"/>
              </a:rPr>
              <a:t>2</a:t>
            </a:r>
            <a:endParaRPr lang="en-US" sz="2000" dirty="0"/>
          </a:p>
        </p:txBody>
      </p:sp>
      <p:sp>
        <p:nvSpPr>
          <p:cNvPr id="13" name="Text 11"/>
          <p:cNvSpPr/>
          <p:nvPr/>
        </p:nvSpPr>
        <p:spPr>
          <a:xfrm>
            <a:off x="2176272" y="3063240"/>
            <a:ext cx="1417320" cy="457200"/>
          </a:xfrm>
          <a:prstGeom prst="rect">
            <a:avLst/>
          </a:prstGeom>
          <a:noFill/>
          <a:ln/>
        </p:spPr>
        <p:txBody>
          <a:bodyPr wrap="square" rtlCol="0" anchor="ctr"/>
          <a:lstStyle/>
          <a:p>
            <a:pPr algn="ctr" indent="0" marL="0">
              <a:buNone/>
            </a:pPr>
            <a:r>
              <a:rPr lang="en-US" sz="1500" b="1" dirty="0">
                <a:solidFill>
                  <a:srgbClr val="F2E8D8"/>
                </a:solidFill>
                <a:latin typeface="Georgia" pitchFamily="34" charset="0"/>
                <a:ea typeface="Georgia" pitchFamily="34" charset="-122"/>
                <a:cs typeface="Georgia" pitchFamily="34" charset="-120"/>
              </a:rPr>
              <a:t>Locate</a:t>
            </a:r>
            <a:endParaRPr lang="en-US" sz="1500" dirty="0"/>
          </a:p>
        </p:txBody>
      </p:sp>
      <p:sp>
        <p:nvSpPr>
          <p:cNvPr id="14" name="Text 12"/>
          <p:cNvSpPr/>
          <p:nvPr/>
        </p:nvSpPr>
        <p:spPr>
          <a:xfrm>
            <a:off x="2176272" y="3520440"/>
            <a:ext cx="1417320" cy="685800"/>
          </a:xfrm>
          <a:prstGeom prst="rect">
            <a:avLst/>
          </a:prstGeom>
          <a:noFill/>
          <a:ln/>
        </p:spPr>
        <p:txBody>
          <a:bodyPr wrap="square" rtlCol="0" anchor="ctr"/>
          <a:lstStyle/>
          <a:p>
            <a:pPr algn="ctr" indent="0" marL="0">
              <a:buNone/>
            </a:pPr>
            <a:r>
              <a:rPr lang="en-US" sz="1050" i="1" dirty="0">
                <a:solidFill>
                  <a:srgbClr val="D4A5A5"/>
                </a:solidFill>
                <a:latin typeface="Calibri" pitchFamily="34" charset="0"/>
                <a:ea typeface="Calibri" pitchFamily="34" charset="-122"/>
                <a:cs typeface="Calibri" pitchFamily="34" charset="-120"/>
              </a:rPr>
              <a:t>Name what's in the mix</a:t>
            </a:r>
            <a:endParaRPr lang="en-US" sz="1050" dirty="0"/>
          </a:p>
        </p:txBody>
      </p:sp>
      <p:sp>
        <p:nvSpPr>
          <p:cNvPr id="15" name="Shape 13"/>
          <p:cNvSpPr/>
          <p:nvPr/>
        </p:nvSpPr>
        <p:spPr>
          <a:xfrm>
            <a:off x="3593592" y="2633472"/>
            <a:ext cx="201168" cy="0"/>
          </a:xfrm>
          <a:prstGeom prst="line">
            <a:avLst/>
          </a:prstGeom>
          <a:noFill/>
          <a:ln w="19050">
            <a:solidFill>
              <a:srgbClr val="ECE2D0"/>
            </a:solidFill>
            <a:prstDash val="solid"/>
          </a:ln>
        </p:spPr>
      </p:sp>
      <p:sp>
        <p:nvSpPr>
          <p:cNvPr id="16" name="Shape 14"/>
          <p:cNvSpPr/>
          <p:nvPr/>
        </p:nvSpPr>
        <p:spPr>
          <a:xfrm>
            <a:off x="4151376" y="2331720"/>
            <a:ext cx="594360" cy="594360"/>
          </a:xfrm>
          <a:prstGeom prst="ellipse">
            <a:avLst/>
          </a:prstGeom>
          <a:solidFill>
            <a:srgbClr val="A26769">
              <a:alpha val="80000"/>
            </a:srgbClr>
          </a:solidFill>
          <a:ln/>
        </p:spPr>
      </p:sp>
      <p:sp>
        <p:nvSpPr>
          <p:cNvPr id="17" name="Text 15"/>
          <p:cNvSpPr/>
          <p:nvPr/>
        </p:nvSpPr>
        <p:spPr>
          <a:xfrm>
            <a:off x="4151376" y="2331720"/>
            <a:ext cx="594360" cy="594360"/>
          </a:xfrm>
          <a:prstGeom prst="rect">
            <a:avLst/>
          </a:prstGeom>
          <a:noFill/>
          <a:ln/>
        </p:spPr>
        <p:txBody>
          <a:bodyPr wrap="square" rtlCol="0" anchor="ctr"/>
          <a:lstStyle/>
          <a:p>
            <a:pPr algn="ctr" indent="0" marL="0">
              <a:buNone/>
            </a:pPr>
            <a:r>
              <a:rPr lang="en-US" sz="2000" b="1" dirty="0">
                <a:solidFill>
                  <a:srgbClr val="F2E8D8"/>
                </a:solidFill>
                <a:latin typeface="Georgia" pitchFamily="34" charset="0"/>
                <a:ea typeface="Georgia" pitchFamily="34" charset="-122"/>
                <a:cs typeface="Georgia" pitchFamily="34" charset="-120"/>
              </a:rPr>
              <a:t>3</a:t>
            </a:r>
            <a:endParaRPr lang="en-US" sz="2000" dirty="0"/>
          </a:p>
        </p:txBody>
      </p:sp>
      <p:sp>
        <p:nvSpPr>
          <p:cNvPr id="18" name="Text 16"/>
          <p:cNvSpPr/>
          <p:nvPr/>
        </p:nvSpPr>
        <p:spPr>
          <a:xfrm>
            <a:off x="3803904" y="3063240"/>
            <a:ext cx="1417320" cy="457200"/>
          </a:xfrm>
          <a:prstGeom prst="rect">
            <a:avLst/>
          </a:prstGeom>
          <a:noFill/>
          <a:ln/>
        </p:spPr>
        <p:txBody>
          <a:bodyPr wrap="square" rtlCol="0" anchor="ctr"/>
          <a:lstStyle/>
          <a:p>
            <a:pPr algn="ctr" indent="0" marL="0">
              <a:buNone/>
            </a:pPr>
            <a:r>
              <a:rPr lang="en-US" sz="1500" b="1" dirty="0">
                <a:solidFill>
                  <a:srgbClr val="F2E8D8"/>
                </a:solidFill>
                <a:latin typeface="Georgia" pitchFamily="34" charset="0"/>
                <a:ea typeface="Georgia" pitchFamily="34" charset="-122"/>
                <a:cs typeface="Georgia" pitchFamily="34" charset="-120"/>
              </a:rPr>
              <a:t>Reclaim</a:t>
            </a:r>
            <a:endParaRPr lang="en-US" sz="1500" dirty="0"/>
          </a:p>
        </p:txBody>
      </p:sp>
      <p:sp>
        <p:nvSpPr>
          <p:cNvPr id="19" name="Text 17"/>
          <p:cNvSpPr/>
          <p:nvPr/>
        </p:nvSpPr>
        <p:spPr>
          <a:xfrm>
            <a:off x="3803904" y="3520440"/>
            <a:ext cx="1417320" cy="685800"/>
          </a:xfrm>
          <a:prstGeom prst="rect">
            <a:avLst/>
          </a:prstGeom>
          <a:noFill/>
          <a:ln/>
        </p:spPr>
        <p:txBody>
          <a:bodyPr wrap="square" rtlCol="0" anchor="ctr"/>
          <a:lstStyle/>
          <a:p>
            <a:pPr algn="ctr" indent="0" marL="0">
              <a:buNone/>
            </a:pPr>
            <a:r>
              <a:rPr lang="en-US" sz="1050" i="1" dirty="0">
                <a:solidFill>
                  <a:srgbClr val="D4A5A5"/>
                </a:solidFill>
                <a:latin typeface="Calibri" pitchFamily="34" charset="0"/>
                <a:ea typeface="Calibri" pitchFamily="34" charset="-122"/>
                <a:cs typeface="Calibri" pitchFamily="34" charset="-120"/>
              </a:rPr>
              <a:t>Let earned judgment count</a:t>
            </a:r>
            <a:endParaRPr lang="en-US" sz="1050" dirty="0"/>
          </a:p>
        </p:txBody>
      </p:sp>
      <p:sp>
        <p:nvSpPr>
          <p:cNvPr id="20" name="Shape 18"/>
          <p:cNvSpPr/>
          <p:nvPr/>
        </p:nvSpPr>
        <p:spPr>
          <a:xfrm>
            <a:off x="5221224" y="2633472"/>
            <a:ext cx="201168" cy="0"/>
          </a:xfrm>
          <a:prstGeom prst="line">
            <a:avLst/>
          </a:prstGeom>
          <a:noFill/>
          <a:ln w="19050">
            <a:solidFill>
              <a:srgbClr val="ECE2D0"/>
            </a:solidFill>
            <a:prstDash val="solid"/>
          </a:ln>
        </p:spPr>
      </p:sp>
      <p:sp>
        <p:nvSpPr>
          <p:cNvPr id="21" name="Shape 19"/>
          <p:cNvSpPr/>
          <p:nvPr/>
        </p:nvSpPr>
        <p:spPr>
          <a:xfrm>
            <a:off x="5779008" y="2331720"/>
            <a:ext cx="594360" cy="594360"/>
          </a:xfrm>
          <a:prstGeom prst="ellipse">
            <a:avLst/>
          </a:prstGeom>
          <a:solidFill>
            <a:srgbClr val="A26769">
              <a:alpha val="80000"/>
            </a:srgbClr>
          </a:solidFill>
          <a:ln/>
        </p:spPr>
      </p:sp>
      <p:sp>
        <p:nvSpPr>
          <p:cNvPr id="22" name="Text 20"/>
          <p:cNvSpPr/>
          <p:nvPr/>
        </p:nvSpPr>
        <p:spPr>
          <a:xfrm>
            <a:off x="5779008" y="2331720"/>
            <a:ext cx="594360" cy="594360"/>
          </a:xfrm>
          <a:prstGeom prst="rect">
            <a:avLst/>
          </a:prstGeom>
          <a:noFill/>
          <a:ln/>
        </p:spPr>
        <p:txBody>
          <a:bodyPr wrap="square" rtlCol="0" anchor="ctr"/>
          <a:lstStyle/>
          <a:p>
            <a:pPr algn="ctr" indent="0" marL="0">
              <a:buNone/>
            </a:pPr>
            <a:r>
              <a:rPr lang="en-US" sz="2000" b="1" dirty="0">
                <a:solidFill>
                  <a:srgbClr val="F2E8D8"/>
                </a:solidFill>
                <a:latin typeface="Georgia" pitchFamily="34" charset="0"/>
                <a:ea typeface="Georgia" pitchFamily="34" charset="-122"/>
                <a:cs typeface="Georgia" pitchFamily="34" charset="-120"/>
              </a:rPr>
              <a:t>4</a:t>
            </a:r>
            <a:endParaRPr lang="en-US" sz="2000" dirty="0"/>
          </a:p>
        </p:txBody>
      </p:sp>
      <p:sp>
        <p:nvSpPr>
          <p:cNvPr id="23" name="Text 21"/>
          <p:cNvSpPr/>
          <p:nvPr/>
        </p:nvSpPr>
        <p:spPr>
          <a:xfrm>
            <a:off x="5431536" y="3063240"/>
            <a:ext cx="1417320" cy="457200"/>
          </a:xfrm>
          <a:prstGeom prst="rect">
            <a:avLst/>
          </a:prstGeom>
          <a:noFill/>
          <a:ln/>
        </p:spPr>
        <p:txBody>
          <a:bodyPr wrap="square" rtlCol="0" anchor="ctr"/>
          <a:lstStyle/>
          <a:p>
            <a:pPr algn="ctr" indent="0" marL="0">
              <a:buNone/>
            </a:pPr>
            <a:r>
              <a:rPr lang="en-US" sz="1500" b="1" dirty="0">
                <a:solidFill>
                  <a:srgbClr val="F2E8D8"/>
                </a:solidFill>
                <a:latin typeface="Georgia" pitchFamily="34" charset="0"/>
                <a:ea typeface="Georgia" pitchFamily="34" charset="-122"/>
                <a:cs typeface="Georgia" pitchFamily="34" charset="-120"/>
              </a:rPr>
              <a:t>Connect</a:t>
            </a:r>
            <a:endParaRPr lang="en-US" sz="1500" dirty="0"/>
          </a:p>
        </p:txBody>
      </p:sp>
      <p:sp>
        <p:nvSpPr>
          <p:cNvPr id="24" name="Text 22"/>
          <p:cNvSpPr/>
          <p:nvPr/>
        </p:nvSpPr>
        <p:spPr>
          <a:xfrm>
            <a:off x="5431536" y="3520440"/>
            <a:ext cx="1417320" cy="685800"/>
          </a:xfrm>
          <a:prstGeom prst="rect">
            <a:avLst/>
          </a:prstGeom>
          <a:noFill/>
          <a:ln/>
        </p:spPr>
        <p:txBody>
          <a:bodyPr wrap="square" rtlCol="0" anchor="ctr"/>
          <a:lstStyle/>
          <a:p>
            <a:pPr algn="ctr" indent="0" marL="0">
              <a:buNone/>
            </a:pPr>
            <a:r>
              <a:rPr lang="en-US" sz="1050" i="1" dirty="0">
                <a:solidFill>
                  <a:srgbClr val="D4A5A5"/>
                </a:solidFill>
                <a:latin typeface="Calibri" pitchFamily="34" charset="0"/>
                <a:ea typeface="Calibri" pitchFamily="34" charset="-122"/>
                <a:cs typeface="Calibri" pitchFamily="34" charset="-120"/>
              </a:rPr>
              <a:t>Receive clean reflection</a:t>
            </a:r>
            <a:endParaRPr lang="en-US" sz="1050" dirty="0"/>
          </a:p>
        </p:txBody>
      </p:sp>
      <p:sp>
        <p:nvSpPr>
          <p:cNvPr id="25" name="Shape 23"/>
          <p:cNvSpPr/>
          <p:nvPr/>
        </p:nvSpPr>
        <p:spPr>
          <a:xfrm>
            <a:off x="6848856" y="2633472"/>
            <a:ext cx="201168" cy="0"/>
          </a:xfrm>
          <a:prstGeom prst="line">
            <a:avLst/>
          </a:prstGeom>
          <a:noFill/>
          <a:ln w="19050">
            <a:solidFill>
              <a:srgbClr val="ECE2D0"/>
            </a:solidFill>
            <a:prstDash val="solid"/>
          </a:ln>
        </p:spPr>
      </p:sp>
      <p:sp>
        <p:nvSpPr>
          <p:cNvPr id="26" name="Shape 24"/>
          <p:cNvSpPr/>
          <p:nvPr/>
        </p:nvSpPr>
        <p:spPr>
          <a:xfrm>
            <a:off x="7406640" y="2331720"/>
            <a:ext cx="594360" cy="594360"/>
          </a:xfrm>
          <a:prstGeom prst="ellipse">
            <a:avLst/>
          </a:prstGeom>
          <a:solidFill>
            <a:srgbClr val="A26769">
              <a:alpha val="80000"/>
            </a:srgbClr>
          </a:solidFill>
          <a:ln/>
        </p:spPr>
      </p:sp>
      <p:sp>
        <p:nvSpPr>
          <p:cNvPr id="27" name="Text 25"/>
          <p:cNvSpPr/>
          <p:nvPr/>
        </p:nvSpPr>
        <p:spPr>
          <a:xfrm>
            <a:off x="7406640" y="2331720"/>
            <a:ext cx="594360" cy="594360"/>
          </a:xfrm>
          <a:prstGeom prst="rect">
            <a:avLst/>
          </a:prstGeom>
          <a:noFill/>
          <a:ln/>
        </p:spPr>
        <p:txBody>
          <a:bodyPr wrap="square" rtlCol="0" anchor="ctr"/>
          <a:lstStyle/>
          <a:p>
            <a:pPr algn="ctr" indent="0" marL="0">
              <a:buNone/>
            </a:pPr>
            <a:r>
              <a:rPr lang="en-US" sz="2000" b="1" dirty="0">
                <a:solidFill>
                  <a:srgbClr val="F2E8D8"/>
                </a:solidFill>
                <a:latin typeface="Georgia" pitchFamily="34" charset="0"/>
                <a:ea typeface="Georgia" pitchFamily="34" charset="-122"/>
                <a:cs typeface="Georgia" pitchFamily="34" charset="-120"/>
              </a:rPr>
              <a:t>5</a:t>
            </a:r>
            <a:endParaRPr lang="en-US" sz="2000" dirty="0"/>
          </a:p>
        </p:txBody>
      </p:sp>
      <p:sp>
        <p:nvSpPr>
          <p:cNvPr id="28" name="Text 26"/>
          <p:cNvSpPr/>
          <p:nvPr/>
        </p:nvSpPr>
        <p:spPr>
          <a:xfrm>
            <a:off x="7059168" y="3063240"/>
            <a:ext cx="1417320" cy="457200"/>
          </a:xfrm>
          <a:prstGeom prst="rect">
            <a:avLst/>
          </a:prstGeom>
          <a:noFill/>
          <a:ln/>
        </p:spPr>
        <p:txBody>
          <a:bodyPr wrap="square" rtlCol="0" anchor="ctr"/>
          <a:lstStyle/>
          <a:p>
            <a:pPr algn="ctr" indent="0" marL="0">
              <a:buNone/>
            </a:pPr>
            <a:r>
              <a:rPr lang="en-US" sz="1500" b="1" dirty="0">
                <a:solidFill>
                  <a:srgbClr val="F2E8D8"/>
                </a:solidFill>
                <a:latin typeface="Georgia" pitchFamily="34" charset="0"/>
                <a:ea typeface="Georgia" pitchFamily="34" charset="-122"/>
                <a:cs typeface="Georgia" pitchFamily="34" charset="-120"/>
              </a:rPr>
              <a:t>Move</a:t>
            </a:r>
            <a:endParaRPr lang="en-US" sz="1500" dirty="0"/>
          </a:p>
        </p:txBody>
      </p:sp>
      <p:sp>
        <p:nvSpPr>
          <p:cNvPr id="29" name="Text 27"/>
          <p:cNvSpPr/>
          <p:nvPr/>
        </p:nvSpPr>
        <p:spPr>
          <a:xfrm>
            <a:off x="7059168" y="3520440"/>
            <a:ext cx="1417320" cy="685800"/>
          </a:xfrm>
          <a:prstGeom prst="rect">
            <a:avLst/>
          </a:prstGeom>
          <a:noFill/>
          <a:ln/>
        </p:spPr>
        <p:txBody>
          <a:bodyPr wrap="square" rtlCol="0" anchor="ctr"/>
          <a:lstStyle/>
          <a:p>
            <a:pPr algn="ctr" indent="0" marL="0">
              <a:buNone/>
            </a:pPr>
            <a:r>
              <a:rPr lang="en-US" sz="1050" i="1" dirty="0">
                <a:solidFill>
                  <a:srgbClr val="D4A5A5"/>
                </a:solidFill>
                <a:latin typeface="Calibri" pitchFamily="34" charset="0"/>
                <a:ea typeface="Calibri" pitchFamily="34" charset="-122"/>
                <a:cs typeface="Calibri" pitchFamily="34" charset="-120"/>
              </a:rPr>
              <a:t>Choose one credible action</a:t>
            </a:r>
            <a:endParaRPr lang="en-US" sz="1050" dirty="0"/>
          </a:p>
        </p:txBody>
      </p:sp>
      <p:sp>
        <p:nvSpPr>
          <p:cNvPr id="30" name="Text 28"/>
          <p:cNvSpPr/>
          <p:nvPr/>
        </p:nvSpPr>
        <p:spPr>
          <a:xfrm>
            <a:off x="548640" y="4343400"/>
            <a:ext cx="8046720" cy="502920"/>
          </a:xfrm>
          <a:prstGeom prst="rect">
            <a:avLst/>
          </a:prstGeom>
          <a:noFill/>
          <a:ln/>
        </p:spPr>
        <p:txBody>
          <a:bodyPr wrap="square" rtlCol="0" anchor="ctr"/>
          <a:lstStyle/>
          <a:p>
            <a:pPr algn="ctr" indent="0" marL="0">
              <a:buNone/>
            </a:pPr>
            <a:r>
              <a:rPr lang="en-US" sz="1200" i="1" dirty="0">
                <a:solidFill>
                  <a:srgbClr val="D4A5A5"/>
                </a:solidFill>
                <a:latin typeface="Calibri" pitchFamily="34" charset="0"/>
                <a:ea typeface="Calibri" pitchFamily="34" charset="-122"/>
                <a:cs typeface="Calibri" pitchFamily="34" charset="-120"/>
              </a:rPr>
              <a:t>The point is not to solve everything. The point is to leave with one honest sentence and one grounded next move.</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2EA"/>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6D2E46"/>
          </a:solidFill>
          <a:ln/>
        </p:spPr>
      </p:sp>
      <p:sp>
        <p:nvSpPr>
          <p:cNvPr id="3" name="Text 1"/>
          <p:cNvSpPr/>
          <p:nvPr/>
        </p:nvSpPr>
        <p:spPr>
          <a:xfrm>
            <a:off x="457200" y="0"/>
            <a:ext cx="8229600" cy="502920"/>
          </a:xfrm>
          <a:prstGeom prst="rect">
            <a:avLst/>
          </a:prstGeom>
          <a:noFill/>
          <a:ln/>
        </p:spPr>
        <p:txBody>
          <a:bodyPr wrap="square" lIns="0" tIns="0" rIns="0" bIns="0" rtlCol="0" anchor="ctr"/>
          <a:lstStyle/>
          <a:p>
            <a:pPr indent="0" marL="0">
              <a:buNone/>
            </a:pPr>
            <a:r>
              <a:rPr lang="en-US" sz="1300" b="1" dirty="0">
                <a:solidFill>
                  <a:srgbClr val="F2E8D8"/>
                </a:solidFill>
                <a:latin typeface="Calibri" pitchFamily="34" charset="0"/>
                <a:ea typeface="Calibri" pitchFamily="34" charset="-122"/>
                <a:cs typeface="Calibri" pitchFamily="34" charset="-120"/>
              </a:rPr>
              <a:t>Step 1  ·  Relight</a:t>
            </a:r>
            <a:endParaRPr lang="en-US" sz="1300" dirty="0"/>
          </a:p>
        </p:txBody>
      </p:sp>
      <p:sp>
        <p:nvSpPr>
          <p:cNvPr id="4" name="Text 2"/>
          <p:cNvSpPr/>
          <p:nvPr/>
        </p:nvSpPr>
        <p:spPr>
          <a:xfrm>
            <a:off x="457200" y="685800"/>
            <a:ext cx="8229600" cy="502920"/>
          </a:xfrm>
          <a:prstGeom prst="rect">
            <a:avLst/>
          </a:prstGeom>
          <a:noFill/>
          <a:ln/>
        </p:spPr>
        <p:txBody>
          <a:bodyPr wrap="square" rtlCol="0" anchor="ctr"/>
          <a:lstStyle/>
          <a:p>
            <a:pPr algn="l" indent="0" marL="0">
              <a:buNone/>
            </a:pPr>
            <a:r>
              <a:rPr lang="en-US" sz="2200" b="1" dirty="0">
                <a:solidFill>
                  <a:srgbClr val="6D2E46"/>
                </a:solidFill>
                <a:latin typeface="Georgia" pitchFamily="34" charset="0"/>
                <a:ea typeface="Georgia" pitchFamily="34" charset="-122"/>
                <a:cs typeface="Georgia" pitchFamily="34" charset="-120"/>
              </a:rPr>
              <a:t>Pause before reacting.</a:t>
            </a:r>
            <a:endParaRPr lang="en-US" sz="2200" dirty="0"/>
          </a:p>
        </p:txBody>
      </p:sp>
      <p:sp>
        <p:nvSpPr>
          <p:cNvPr id="5" name="Text 3"/>
          <p:cNvSpPr/>
          <p:nvPr/>
        </p:nvSpPr>
        <p:spPr>
          <a:xfrm>
            <a:off x="457200" y="1325880"/>
            <a:ext cx="5943600" cy="1097280"/>
          </a:xfrm>
          <a:prstGeom prst="rect">
            <a:avLst/>
          </a:prstGeom>
          <a:noFill/>
          <a:ln/>
        </p:spPr>
        <p:txBody>
          <a:bodyPr wrap="square" rtlCol="0" anchor="ctr"/>
          <a:lstStyle/>
          <a:p>
            <a:pPr algn="l" indent="0" marL="0">
              <a:buNone/>
            </a:pPr>
            <a:r>
              <a:rPr lang="en-US" sz="1350" dirty="0">
                <a:solidFill>
                  <a:srgbClr val="3D1A28"/>
                </a:solidFill>
                <a:latin typeface="Calibri" pitchFamily="34" charset="0"/>
                <a:ea typeface="Calibri" pitchFamily="34" charset="-122"/>
                <a:cs typeface="Calibri" pitchFamily="34" charset="-120"/>
              </a:rPr>
              <a:t>We pause long enough to notice what is present. That might be anger. It might be grief. It might be boredom. It might be desire. It might be exhaustion. It might be a small, stubborn sense that something still matters.</a:t>
            </a:r>
            <a:endParaRPr lang="en-US" sz="1350" dirty="0"/>
          </a:p>
        </p:txBody>
      </p:sp>
      <p:sp>
        <p:nvSpPr>
          <p:cNvPr id="6" name="Shape 4"/>
          <p:cNvSpPr/>
          <p:nvPr/>
        </p:nvSpPr>
        <p:spPr>
          <a:xfrm>
            <a:off x="457200" y="2560320"/>
            <a:ext cx="5943600" cy="777240"/>
          </a:xfrm>
          <a:prstGeom prst="rect">
            <a:avLst/>
          </a:prstGeom>
          <a:solidFill>
            <a:srgbClr val="ECE2D0"/>
          </a:solidFill>
          <a:ln/>
          <a:effectLst>
            <a:outerShdw sx="100000" sy="100000" kx="0" ky="0" algn="bl" rotWithShape="0" blurRad="127000" dist="38100" dir="8100000">
              <a:srgbClr val="000000">
                <a:alpha val="10000"/>
              </a:srgbClr>
            </a:outerShdw>
          </a:effectLst>
        </p:spPr>
      </p:sp>
      <p:sp>
        <p:nvSpPr>
          <p:cNvPr id="7" name="Text 5"/>
          <p:cNvSpPr/>
          <p:nvPr/>
        </p:nvSpPr>
        <p:spPr>
          <a:xfrm>
            <a:off x="594360" y="2633472"/>
            <a:ext cx="5669280" cy="658368"/>
          </a:xfrm>
          <a:prstGeom prst="rect">
            <a:avLst/>
          </a:prstGeom>
          <a:noFill/>
          <a:ln/>
        </p:spPr>
        <p:txBody>
          <a:bodyPr wrap="square" rtlCol="0" anchor="ctr"/>
          <a:lstStyle/>
          <a:p>
            <a:pPr algn="l" indent="0" marL="0">
              <a:buNone/>
            </a:pPr>
            <a:r>
              <a:rPr lang="en-US" sz="1250" i="1" dirty="0">
                <a:solidFill>
                  <a:srgbClr val="3D1A28"/>
                </a:solidFill>
                <a:latin typeface="Georgia" pitchFamily="34" charset="0"/>
                <a:ea typeface="Georgia" pitchFamily="34" charset="-122"/>
                <a:cs typeface="Georgia" pitchFamily="34" charset="-120"/>
              </a:rPr>
              <a:t>Take a moment. Feet on the floor. Let your shoulders drop if they want to.</a:t>
            </a:r>
            <a:endParaRPr lang="en-US" sz="1250" dirty="0"/>
          </a:p>
          <a:p>
            <a:pPr algn="l" indent="0" marL="0">
              <a:buNone/>
            </a:pPr>
            <a:r>
              <a:rPr lang="en-US" sz="1250" i="1" dirty="0">
                <a:solidFill>
                  <a:srgbClr val="3D1A28"/>
                </a:solidFill>
                <a:latin typeface="Georgia" pitchFamily="34" charset="0"/>
                <a:ea typeface="Georgia" pitchFamily="34" charset="-122"/>
                <a:cs typeface="Georgia" pitchFamily="34" charset="-120"/>
              </a:rPr>
              <a:t>You do not have to perform calm. You do not have to feel better before you begin.</a:t>
            </a:r>
            <a:endParaRPr lang="en-US" sz="1250" dirty="0"/>
          </a:p>
        </p:txBody>
      </p:sp>
      <p:sp>
        <p:nvSpPr>
          <p:cNvPr id="8" name="Shape 6"/>
          <p:cNvSpPr/>
          <p:nvPr/>
        </p:nvSpPr>
        <p:spPr>
          <a:xfrm>
            <a:off x="457200" y="3474720"/>
            <a:ext cx="5943600" cy="1417320"/>
          </a:xfrm>
          <a:prstGeom prst="rect">
            <a:avLst/>
          </a:prstGeom>
          <a:solidFill>
            <a:srgbClr val="6D2E46">
              <a:alpha val="15000"/>
            </a:srgbClr>
          </a:solidFill>
          <a:ln/>
        </p:spPr>
      </p:sp>
      <p:sp>
        <p:nvSpPr>
          <p:cNvPr id="9" name="Shape 7"/>
          <p:cNvSpPr/>
          <p:nvPr/>
        </p:nvSpPr>
        <p:spPr>
          <a:xfrm>
            <a:off x="457200" y="3474720"/>
            <a:ext cx="64008" cy="1417320"/>
          </a:xfrm>
          <a:prstGeom prst="rect">
            <a:avLst/>
          </a:prstGeom>
          <a:solidFill>
            <a:srgbClr val="6D2E46"/>
          </a:solidFill>
          <a:ln/>
        </p:spPr>
      </p:sp>
      <p:sp>
        <p:nvSpPr>
          <p:cNvPr id="10" name="Text 8"/>
          <p:cNvSpPr/>
          <p:nvPr/>
        </p:nvSpPr>
        <p:spPr>
          <a:xfrm>
            <a:off x="640080" y="3547872"/>
            <a:ext cx="5577840" cy="320040"/>
          </a:xfrm>
          <a:prstGeom prst="rect">
            <a:avLst/>
          </a:prstGeom>
          <a:noFill/>
          <a:ln/>
        </p:spPr>
        <p:txBody>
          <a:bodyPr wrap="square" rtlCol="0" anchor="ctr"/>
          <a:lstStyle/>
          <a:p>
            <a:pPr algn="l" indent="0" marL="0">
              <a:buNone/>
            </a:pPr>
            <a:r>
              <a:rPr lang="en-US" sz="1150" b="1" dirty="0">
                <a:solidFill>
                  <a:srgbClr val="7A4558"/>
                </a:solidFill>
                <a:latin typeface="Calibri" pitchFamily="34" charset="0"/>
                <a:ea typeface="Calibri" pitchFamily="34" charset="-122"/>
                <a:cs typeface="Calibri" pitchFamily="34" charset="-120"/>
              </a:rPr>
              <a:t>Write on your worksheet:</a:t>
            </a:r>
            <a:endParaRPr lang="en-US" sz="1150" dirty="0"/>
          </a:p>
        </p:txBody>
      </p:sp>
      <p:sp>
        <p:nvSpPr>
          <p:cNvPr id="11" name="Text 9"/>
          <p:cNvSpPr/>
          <p:nvPr/>
        </p:nvSpPr>
        <p:spPr>
          <a:xfrm>
            <a:off x="640080" y="3886200"/>
            <a:ext cx="5577840" cy="914400"/>
          </a:xfrm>
          <a:prstGeom prst="rect">
            <a:avLst/>
          </a:prstGeom>
          <a:noFill/>
          <a:ln/>
        </p:spPr>
        <p:txBody>
          <a:bodyPr wrap="square" rtlCol="0" anchor="ctr"/>
          <a:lstStyle/>
          <a:p>
            <a:pPr algn="l" marL="342900" indent="-342900">
              <a:buSzPct val="100000"/>
              <a:buChar char="•"/>
            </a:pPr>
            <a:r>
              <a:rPr lang="en-US" sz="1300" b="1" dirty="0">
                <a:solidFill>
                  <a:srgbClr val="6D2E46"/>
                </a:solidFill>
                <a:latin typeface="Georgia" pitchFamily="34" charset="0"/>
                <a:ea typeface="Georgia" pitchFamily="34" charset="-122"/>
                <a:cs typeface="Georgia" pitchFamily="34" charset="-120"/>
              </a:rPr>
              <a:t>What feeling is most present right now?</a:t>
            </a:r>
            <a:endParaRPr lang="en-US" sz="1300" dirty="0"/>
          </a:p>
          <a:p>
            <a:pPr algn="l" marL="342900" indent="-342900">
              <a:buSzPct val="100000"/>
              <a:buChar char="•"/>
            </a:pPr>
            <a:r>
              <a:rPr lang="en-US" sz="1300" b="1" dirty="0">
                <a:solidFill>
                  <a:srgbClr val="6D2E46"/>
                </a:solidFill>
                <a:latin typeface="Georgia" pitchFamily="34" charset="0"/>
                <a:ea typeface="Georgia" pitchFamily="34" charset="-122"/>
                <a:cs typeface="Georgia" pitchFamily="34" charset="-120"/>
              </a:rPr>
              <a:t>What still matters, even if I don't know what to do with it yet?</a:t>
            </a:r>
            <a:endParaRPr lang="en-US" sz="1300" dirty="0"/>
          </a:p>
        </p:txBody>
      </p:sp>
      <p:sp>
        <p:nvSpPr>
          <p:cNvPr id="12" name="Shape 10"/>
          <p:cNvSpPr/>
          <p:nvPr/>
        </p:nvSpPr>
        <p:spPr>
          <a:xfrm>
            <a:off x="6583680" y="640080"/>
            <a:ext cx="2286000" cy="4160520"/>
          </a:xfrm>
          <a:prstGeom prst="rect">
            <a:avLst/>
          </a:prstGeom>
          <a:solidFill>
            <a:srgbClr val="ECE2D0"/>
          </a:solidFill>
          <a:ln/>
        </p:spPr>
      </p:sp>
      <p:sp>
        <p:nvSpPr>
          <p:cNvPr id="13" name="Text 11"/>
          <p:cNvSpPr/>
          <p:nvPr/>
        </p:nvSpPr>
        <p:spPr>
          <a:xfrm>
            <a:off x="6583680" y="1371600"/>
            <a:ext cx="2286000" cy="2286000"/>
          </a:xfrm>
          <a:prstGeom prst="rect">
            <a:avLst/>
          </a:prstGeom>
          <a:noFill/>
          <a:ln/>
        </p:spPr>
        <p:txBody>
          <a:bodyPr wrap="square" rtlCol="0" anchor="ctr"/>
          <a:lstStyle/>
          <a:p>
            <a:pPr algn="ctr" indent="0" marL="0">
              <a:buNone/>
            </a:pPr>
            <a:r>
              <a:rPr lang="en-US" sz="12000" dirty="0">
                <a:solidFill>
                  <a:srgbClr val="A26769"/>
                </a:solidFill>
                <a:latin typeface="Georgia" pitchFamily="34" charset="0"/>
                <a:ea typeface="Georgia" pitchFamily="34" charset="-122"/>
                <a:cs typeface="Georgia" pitchFamily="34" charset="-120"/>
              </a:rPr>
              <a:t>1</a:t>
            </a:r>
            <a:endParaRPr lang="en-US" sz="12000" dirty="0"/>
          </a:p>
        </p:txBody>
      </p:sp>
      <p:sp>
        <p:nvSpPr>
          <p:cNvPr id="14" name="Text 12"/>
          <p:cNvSpPr/>
          <p:nvPr/>
        </p:nvSpPr>
        <p:spPr>
          <a:xfrm>
            <a:off x="6583680" y="3474720"/>
            <a:ext cx="2286000" cy="457200"/>
          </a:xfrm>
          <a:prstGeom prst="rect">
            <a:avLst/>
          </a:prstGeom>
          <a:noFill/>
          <a:ln/>
        </p:spPr>
        <p:txBody>
          <a:bodyPr wrap="square" rtlCol="0" anchor="ctr"/>
          <a:lstStyle/>
          <a:p>
            <a:pPr algn="ctr" indent="0" marL="0">
              <a:buNone/>
            </a:pPr>
            <a:r>
              <a:rPr lang="en-US" sz="1600" i="1" dirty="0">
                <a:solidFill>
                  <a:srgbClr val="6D2E46"/>
                </a:solidFill>
                <a:latin typeface="Georgia" pitchFamily="34" charset="0"/>
                <a:ea typeface="Georgia" pitchFamily="34" charset="-122"/>
                <a:cs typeface="Georgia" pitchFamily="34" charset="-120"/>
              </a:rPr>
              <a:t>Relight</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Really, Now What? What's in the Mix.</dc:title>
  <dc:subject>PptxGenJS Presentation</dc:subject>
  <dc:creator>Rachel Maxcy</dc:creator>
  <cp:lastModifiedBy>Rachel Maxcy</cp:lastModifiedBy>
  <cp:revision>1</cp:revision>
  <dcterms:created xsi:type="dcterms:W3CDTF">2026-05-19T14:42:17Z</dcterms:created>
  <dcterms:modified xsi:type="dcterms:W3CDTF">2026-05-19T14:42:17Z</dcterms:modified>
</cp:coreProperties>
</file>