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7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B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316" y="395423"/>
            <a:ext cx="15031085" cy="217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7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46226" y="2847354"/>
            <a:ext cx="9215755" cy="5430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?>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?><Relationships xmlns="http://schemas.openxmlformats.org/package/2006/relationships"><Relationship Id="rId3" Type="http://schemas.openxmlformats.org/officeDocument/2006/relationships/hyperlink" Target="http://www.linkedin.com/in/katherinecatandmouse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katherine@catandmouserecruitment.ca" TargetMode="External"/><Relationship Id="rId4" Type="http://schemas.openxmlformats.org/officeDocument/2006/relationships/hyperlink" Target="http://www.catandmouserecruitment.ca/" TargetMode="Externa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?>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?>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?>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91316" y="924219"/>
            <a:ext cx="5391150" cy="8859520"/>
            <a:chOff x="11091316" y="924219"/>
            <a:chExt cx="5391150" cy="8859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91316" y="924219"/>
              <a:ext cx="5387397" cy="55064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10609" y="6430637"/>
              <a:ext cx="3371849" cy="335279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16000" y="2616231"/>
            <a:ext cx="6725920" cy="2816225"/>
          </a:xfrm>
          <a:prstGeom prst="rect">
            <a:avLst/>
          </a:prstGeom>
        </p:spPr>
        <p:txBody>
          <a:bodyPr vert="horz" wrap="square" lIns="0" tIns="268605" rIns="0" bIns="0" rtlCol="0">
            <a:spAutoFit/>
          </a:bodyPr>
          <a:lstStyle/>
          <a:p>
            <a:pPr marL="12700" marR="5080">
              <a:lnSpc>
                <a:spcPts val="9980"/>
              </a:lnSpc>
              <a:spcBef>
                <a:spcPts val="2115"/>
              </a:spcBef>
              <a:tabLst>
                <a:tab pos="5751195" algn="l"/>
              </a:tabLst>
            </a:pPr>
            <a:r>
              <a:rPr sz="10000" spc="-340" dirty="0">
                <a:solidFill>
                  <a:srgbClr val="292425"/>
                </a:solidFill>
                <a:latin typeface="Century Gothic"/>
                <a:cs typeface="Century Gothic"/>
              </a:rPr>
              <a:t>Pre-</a:t>
            </a:r>
            <a:r>
              <a:rPr sz="10000" spc="-844" dirty="0">
                <a:solidFill>
                  <a:srgbClr val="292425"/>
                </a:solidFill>
                <a:latin typeface="Century Gothic"/>
                <a:cs typeface="Century Gothic"/>
              </a:rPr>
              <a:t>W</a:t>
            </a:r>
            <a:r>
              <a:rPr sz="10000" spc="-345" dirty="0">
                <a:solidFill>
                  <a:srgbClr val="292425"/>
                </a:solidFill>
                <a:latin typeface="Century Gothic"/>
                <a:cs typeface="Century Gothic"/>
              </a:rPr>
              <a:t>o</a:t>
            </a:r>
            <a:r>
              <a:rPr sz="10000" spc="-55" dirty="0">
                <a:solidFill>
                  <a:srgbClr val="292425"/>
                </a:solidFill>
                <a:latin typeface="Century Gothic"/>
                <a:cs typeface="Century Gothic"/>
              </a:rPr>
              <a:t>r</a:t>
            </a:r>
            <a:r>
              <a:rPr sz="10000" spc="-40" dirty="0">
                <a:solidFill>
                  <a:srgbClr val="292425"/>
                </a:solidFill>
                <a:latin typeface="Century Gothic"/>
                <a:cs typeface="Century Gothic"/>
              </a:rPr>
              <a:t>k</a:t>
            </a:r>
            <a:r>
              <a:rPr sz="10000" dirty="0">
                <a:solidFill>
                  <a:srgbClr val="292425"/>
                </a:solidFill>
                <a:latin typeface="Century Gothic"/>
                <a:cs typeface="Century Gothic"/>
              </a:rPr>
              <a:t xml:space="preserve">	</a:t>
            </a:r>
            <a:r>
              <a:rPr sz="10000" spc="-50" dirty="0">
                <a:solidFill>
                  <a:srgbClr val="292425"/>
                </a:solidFill>
                <a:latin typeface="Century Gothic"/>
                <a:cs typeface="Century Gothic"/>
              </a:rPr>
              <a:t xml:space="preserve">&amp; </a:t>
            </a:r>
            <a:r>
              <a:rPr sz="10000" spc="-295" dirty="0">
                <a:solidFill>
                  <a:srgbClr val="292425"/>
                </a:solidFill>
                <a:latin typeface="Century Gothic"/>
                <a:cs typeface="Century Gothic"/>
              </a:rPr>
              <a:t>Handbook</a:t>
            </a:r>
            <a:endParaRPr sz="10000">
              <a:latin typeface="Century Gothic"/>
              <a:cs typeface="Century Gothic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318" rIns="0" bIns="0" rtlCol="0">
            <a:spAutoFit/>
          </a:bodyPr>
          <a:lstStyle/>
          <a:p>
            <a:pPr marL="977900">
              <a:lnSpc>
                <a:spcPct val="100000"/>
              </a:lnSpc>
              <a:spcBef>
                <a:spcPts val="580"/>
              </a:spcBef>
            </a:pPr>
            <a:r>
              <a:rPr sz="2600" dirty="0">
                <a:solidFill>
                  <a:srgbClr val="292425"/>
                </a:solidFill>
              </a:rPr>
              <a:t>SIDE</a:t>
            </a:r>
            <a:r>
              <a:rPr sz="2600" spc="-50" dirty="0">
                <a:solidFill>
                  <a:srgbClr val="292425"/>
                </a:solidFill>
              </a:rPr>
              <a:t xml:space="preserve"> </a:t>
            </a:r>
            <a:r>
              <a:rPr sz="2600" dirty="0">
                <a:solidFill>
                  <a:srgbClr val="292425"/>
                </a:solidFill>
              </a:rPr>
              <a:t>A:</a:t>
            </a:r>
            <a:r>
              <a:rPr sz="2600" spc="-45" dirty="0">
                <a:solidFill>
                  <a:srgbClr val="292425"/>
                </a:solidFill>
              </a:rPr>
              <a:t xml:space="preserve"> </a:t>
            </a:r>
            <a:r>
              <a:rPr sz="2600" spc="-10" dirty="0">
                <a:solidFill>
                  <a:srgbClr val="292425"/>
                </a:solidFill>
              </a:rPr>
              <a:t>PRACTICAL</a:t>
            </a:r>
            <a:endParaRPr sz="2600"/>
          </a:p>
          <a:p>
            <a:pPr marL="977900">
              <a:lnSpc>
                <a:spcPct val="100000"/>
              </a:lnSpc>
              <a:spcBef>
                <a:spcPts val="480"/>
              </a:spcBef>
            </a:pPr>
            <a:r>
              <a:rPr sz="2600" dirty="0">
                <a:solidFill>
                  <a:srgbClr val="292425"/>
                </a:solidFill>
              </a:rPr>
              <a:t>"IKIGAI</a:t>
            </a:r>
            <a:r>
              <a:rPr sz="2600" spc="-60" dirty="0">
                <a:solidFill>
                  <a:srgbClr val="292425"/>
                </a:solidFill>
              </a:rPr>
              <a:t xml:space="preserve"> </a:t>
            </a:r>
            <a:r>
              <a:rPr sz="2600" dirty="0">
                <a:solidFill>
                  <a:srgbClr val="292425"/>
                </a:solidFill>
              </a:rPr>
              <a:t>APPROACH</a:t>
            </a:r>
            <a:r>
              <a:rPr sz="2600" spc="-55" dirty="0">
                <a:solidFill>
                  <a:srgbClr val="292425"/>
                </a:solidFill>
              </a:rPr>
              <a:t xml:space="preserve"> </a:t>
            </a:r>
            <a:r>
              <a:rPr sz="2600" dirty="0">
                <a:solidFill>
                  <a:srgbClr val="292425"/>
                </a:solidFill>
              </a:rPr>
              <a:t>TO</a:t>
            </a:r>
            <a:r>
              <a:rPr sz="2600" spc="-65" dirty="0">
                <a:solidFill>
                  <a:srgbClr val="292425"/>
                </a:solidFill>
              </a:rPr>
              <a:t xml:space="preserve"> </a:t>
            </a:r>
            <a:r>
              <a:rPr sz="2600" dirty="0">
                <a:solidFill>
                  <a:srgbClr val="292425"/>
                </a:solidFill>
              </a:rPr>
              <a:t>JOB</a:t>
            </a:r>
            <a:r>
              <a:rPr sz="2600" spc="-55" dirty="0">
                <a:solidFill>
                  <a:srgbClr val="292425"/>
                </a:solidFill>
              </a:rPr>
              <a:t xml:space="preserve"> </a:t>
            </a:r>
            <a:r>
              <a:rPr sz="2600" spc="-10" dirty="0">
                <a:solidFill>
                  <a:srgbClr val="292425"/>
                </a:solidFill>
              </a:rPr>
              <a:t>SEARCH"</a:t>
            </a:r>
            <a:endParaRPr sz="2600"/>
          </a:p>
        </p:txBody>
      </p:sp>
      <p:sp>
        <p:nvSpPr>
          <p:cNvPr id="7" name="object 7"/>
          <p:cNvSpPr txBox="1"/>
          <p:nvPr/>
        </p:nvSpPr>
        <p:spPr>
          <a:xfrm>
            <a:off x="1016000" y="8306421"/>
            <a:ext cx="57550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spc="-125" dirty="0">
                <a:solidFill>
                  <a:srgbClr val="292425"/>
                </a:solidFill>
                <a:latin typeface="Verdana"/>
                <a:cs typeface="Verdana"/>
              </a:rPr>
              <a:t>Presented</a:t>
            </a:r>
            <a:r>
              <a:rPr sz="2600" spc="-165" dirty="0">
                <a:solidFill>
                  <a:srgbClr val="292425"/>
                </a:solidFill>
                <a:latin typeface="Verdana"/>
                <a:cs typeface="Verdana"/>
              </a:rPr>
              <a:t xml:space="preserve"> </a:t>
            </a:r>
            <a:r>
              <a:rPr sz="2600" spc="-110" dirty="0">
                <a:solidFill>
                  <a:srgbClr val="292425"/>
                </a:solidFill>
                <a:latin typeface="Verdana"/>
                <a:cs typeface="Verdana"/>
              </a:rPr>
              <a:t>by</a:t>
            </a:r>
            <a:r>
              <a:rPr sz="2600" spc="-245" dirty="0">
                <a:solidFill>
                  <a:srgbClr val="292425"/>
                </a:solidFill>
                <a:latin typeface="Verdana"/>
                <a:cs typeface="Verdana"/>
              </a:rPr>
              <a:t xml:space="preserve"> </a:t>
            </a:r>
            <a:r>
              <a:rPr sz="2600" spc="-150" dirty="0">
                <a:solidFill>
                  <a:srgbClr val="292425"/>
                </a:solidFill>
                <a:latin typeface="Verdana"/>
                <a:cs typeface="Verdana"/>
              </a:rPr>
              <a:t>Katherine</a:t>
            </a:r>
            <a:r>
              <a:rPr sz="2600" spc="-160" dirty="0">
                <a:solidFill>
                  <a:srgbClr val="292425"/>
                </a:solidFill>
                <a:latin typeface="Verdana"/>
                <a:cs typeface="Verdana"/>
              </a:rPr>
              <a:t xml:space="preserve"> </a:t>
            </a:r>
            <a:r>
              <a:rPr sz="2600" spc="-200" dirty="0">
                <a:solidFill>
                  <a:srgbClr val="292425"/>
                </a:solidFill>
                <a:latin typeface="Verdana"/>
                <a:cs typeface="Verdana"/>
              </a:rPr>
              <a:t>Eriksen,</a:t>
            </a:r>
            <a:r>
              <a:rPr sz="2600" spc="-165" dirty="0">
                <a:solidFill>
                  <a:srgbClr val="292425"/>
                </a:solidFill>
                <a:latin typeface="Verdana"/>
                <a:cs typeface="Verdana"/>
              </a:rPr>
              <a:t xml:space="preserve"> </a:t>
            </a:r>
            <a:r>
              <a:rPr sz="2600" spc="-20" dirty="0">
                <a:solidFill>
                  <a:srgbClr val="292425"/>
                </a:solidFill>
                <a:latin typeface="Verdana"/>
                <a:cs typeface="Verdana"/>
              </a:rPr>
              <a:t xml:space="preserve">CPHR </a:t>
            </a:r>
            <a:r>
              <a:rPr sz="2600" spc="-190" dirty="0">
                <a:solidFill>
                  <a:srgbClr val="292425"/>
                </a:solidFill>
                <a:latin typeface="Verdana"/>
                <a:cs typeface="Verdana"/>
              </a:rPr>
              <a:t>Founder,</a:t>
            </a:r>
            <a:r>
              <a:rPr sz="2600" spc="-160" dirty="0">
                <a:solidFill>
                  <a:srgbClr val="292425"/>
                </a:solidFill>
                <a:latin typeface="Verdana"/>
                <a:cs typeface="Verdana"/>
              </a:rPr>
              <a:t xml:space="preserve"> </a:t>
            </a:r>
            <a:r>
              <a:rPr sz="2600" dirty="0">
                <a:solidFill>
                  <a:srgbClr val="292425"/>
                </a:solidFill>
                <a:latin typeface="Verdana"/>
                <a:cs typeface="Verdana"/>
              </a:rPr>
              <a:t>Cat</a:t>
            </a:r>
            <a:r>
              <a:rPr sz="2600" spc="-225" dirty="0">
                <a:solidFill>
                  <a:srgbClr val="292425"/>
                </a:solidFill>
                <a:latin typeface="Verdana"/>
                <a:cs typeface="Verdana"/>
              </a:rPr>
              <a:t xml:space="preserve"> </a:t>
            </a:r>
            <a:r>
              <a:rPr sz="2600" spc="-235" dirty="0">
                <a:solidFill>
                  <a:srgbClr val="292425"/>
                </a:solidFill>
                <a:latin typeface="Verdana"/>
                <a:cs typeface="Verdana"/>
              </a:rPr>
              <a:t>&amp;</a:t>
            </a:r>
            <a:r>
              <a:rPr sz="2600" spc="-145" dirty="0">
                <a:solidFill>
                  <a:srgbClr val="292425"/>
                </a:solidFill>
                <a:latin typeface="Verdana"/>
                <a:cs typeface="Verdana"/>
              </a:rPr>
              <a:t xml:space="preserve"> </a:t>
            </a:r>
            <a:r>
              <a:rPr sz="2600" spc="-60" dirty="0">
                <a:solidFill>
                  <a:srgbClr val="292425"/>
                </a:solidFill>
                <a:latin typeface="Verdana"/>
                <a:cs typeface="Verdana"/>
              </a:rPr>
              <a:t>Mouse</a:t>
            </a:r>
            <a:r>
              <a:rPr sz="2600" spc="-145" dirty="0">
                <a:solidFill>
                  <a:srgbClr val="292425"/>
                </a:solidFill>
                <a:latin typeface="Verdana"/>
                <a:cs typeface="Verdana"/>
              </a:rPr>
              <a:t xml:space="preserve"> </a:t>
            </a:r>
            <a:r>
              <a:rPr sz="2600" spc="-55" dirty="0">
                <a:solidFill>
                  <a:srgbClr val="292425"/>
                </a:solidFill>
                <a:latin typeface="Verdana"/>
                <a:cs typeface="Verdana"/>
              </a:rPr>
              <a:t>Recruitment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2023307"/>
            <a:ext cx="7439024" cy="6934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53600" y="2023307"/>
            <a:ext cx="7580406" cy="7575669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0316" y="395423"/>
            <a:ext cx="9919335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15" dirty="0"/>
              <a:t>Part</a:t>
            </a:r>
            <a:r>
              <a:rPr sz="3200" spc="-440" dirty="0"/>
              <a:t xml:space="preserve"> </a:t>
            </a:r>
            <a:r>
              <a:rPr sz="3200" spc="-135" dirty="0"/>
              <a:t>3:</a:t>
            </a:r>
            <a:r>
              <a:rPr sz="3200" spc="-440" dirty="0"/>
              <a:t xml:space="preserve"> </a:t>
            </a:r>
            <a:r>
              <a:rPr sz="3200" spc="-195" dirty="0"/>
              <a:t>Your</a:t>
            </a:r>
            <a:r>
              <a:rPr sz="3200" spc="-440" dirty="0"/>
              <a:t xml:space="preserve"> </a:t>
            </a:r>
            <a:r>
              <a:rPr sz="3200" spc="-210" dirty="0"/>
              <a:t>Ikigai</a:t>
            </a:r>
            <a:r>
              <a:rPr sz="3200" spc="-434" dirty="0"/>
              <a:t xml:space="preserve"> </a:t>
            </a:r>
            <a:r>
              <a:rPr sz="3200" spc="-45" dirty="0"/>
              <a:t>Map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309987" y="688024"/>
            <a:ext cx="5554345" cy="84455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300" spc="-10" dirty="0">
                <a:latin typeface="Century Gothic"/>
                <a:cs typeface="Century Gothic"/>
              </a:rPr>
              <a:t>Instructions:</a:t>
            </a:r>
            <a:endParaRPr sz="2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300" spc="-45" dirty="0">
                <a:latin typeface="Century Gothic"/>
                <a:cs typeface="Century Gothic"/>
              </a:rPr>
              <a:t>In</a:t>
            </a:r>
            <a:r>
              <a:rPr sz="2300" spc="-125" dirty="0">
                <a:latin typeface="Century Gothic"/>
                <a:cs typeface="Century Gothic"/>
              </a:rPr>
              <a:t xml:space="preserve"> </a:t>
            </a:r>
            <a:r>
              <a:rPr sz="2300" spc="-55" dirty="0">
                <a:latin typeface="Century Gothic"/>
                <a:cs typeface="Century Gothic"/>
              </a:rPr>
              <a:t>each</a:t>
            </a:r>
            <a:r>
              <a:rPr sz="2300" spc="-120" dirty="0">
                <a:latin typeface="Century Gothic"/>
                <a:cs typeface="Century Gothic"/>
              </a:rPr>
              <a:t xml:space="preserve"> </a:t>
            </a:r>
            <a:r>
              <a:rPr sz="2300" spc="-65" dirty="0">
                <a:latin typeface="Century Gothic"/>
                <a:cs typeface="Century Gothic"/>
              </a:rPr>
              <a:t>circle,</a:t>
            </a:r>
            <a:r>
              <a:rPr sz="2300" spc="-125" dirty="0">
                <a:latin typeface="Century Gothic"/>
                <a:cs typeface="Century Gothic"/>
              </a:rPr>
              <a:t xml:space="preserve"> </a:t>
            </a:r>
            <a:r>
              <a:rPr sz="2300" spc="-55" dirty="0">
                <a:latin typeface="Century Gothic"/>
                <a:cs typeface="Century Gothic"/>
              </a:rPr>
              <a:t>write</a:t>
            </a:r>
            <a:r>
              <a:rPr sz="2300" spc="-120" dirty="0">
                <a:latin typeface="Century Gothic"/>
                <a:cs typeface="Century Gothic"/>
              </a:rPr>
              <a:t xml:space="preserve"> </a:t>
            </a:r>
            <a:r>
              <a:rPr sz="2300" spc="-60" dirty="0">
                <a:latin typeface="Century Gothic"/>
                <a:cs typeface="Century Gothic"/>
              </a:rPr>
              <a:t>key</a:t>
            </a:r>
            <a:r>
              <a:rPr sz="2300" spc="-125" dirty="0">
                <a:latin typeface="Century Gothic"/>
                <a:cs typeface="Century Gothic"/>
              </a:rPr>
              <a:t xml:space="preserve"> </a:t>
            </a:r>
            <a:r>
              <a:rPr sz="2300" spc="-60" dirty="0">
                <a:latin typeface="Century Gothic"/>
                <a:cs typeface="Century Gothic"/>
              </a:rPr>
              <a:t>words</a:t>
            </a:r>
            <a:r>
              <a:rPr sz="2300" spc="-120" dirty="0">
                <a:latin typeface="Century Gothic"/>
                <a:cs typeface="Century Gothic"/>
              </a:rPr>
              <a:t xml:space="preserve"> </a:t>
            </a:r>
            <a:r>
              <a:rPr sz="2300" spc="-30" dirty="0">
                <a:latin typeface="Century Gothic"/>
                <a:cs typeface="Century Gothic"/>
              </a:rPr>
              <a:t>or</a:t>
            </a:r>
            <a:r>
              <a:rPr sz="2300" spc="-120" dirty="0">
                <a:latin typeface="Century Gothic"/>
                <a:cs typeface="Century Gothic"/>
              </a:rPr>
              <a:t xml:space="preserve"> </a:t>
            </a:r>
            <a:r>
              <a:rPr sz="2300" spc="-30" dirty="0">
                <a:latin typeface="Century Gothic"/>
                <a:cs typeface="Century Gothic"/>
              </a:rPr>
              <a:t>phrases.</a:t>
            </a:r>
            <a:endParaRPr sz="23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0316" y="395423"/>
            <a:ext cx="9919335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15" dirty="0"/>
              <a:t>Part</a:t>
            </a:r>
            <a:r>
              <a:rPr sz="3200" spc="-440" dirty="0"/>
              <a:t xml:space="preserve"> </a:t>
            </a:r>
            <a:r>
              <a:rPr sz="3200" spc="-135" dirty="0"/>
              <a:t>3:</a:t>
            </a:r>
            <a:r>
              <a:rPr sz="3200" spc="-440" dirty="0"/>
              <a:t xml:space="preserve"> </a:t>
            </a:r>
            <a:r>
              <a:rPr sz="3200" spc="-195" dirty="0"/>
              <a:t>Your</a:t>
            </a:r>
            <a:r>
              <a:rPr sz="3200" spc="-440" dirty="0"/>
              <a:t xml:space="preserve"> </a:t>
            </a:r>
            <a:r>
              <a:rPr sz="3200" spc="-210" dirty="0"/>
              <a:t>Ikigai</a:t>
            </a:r>
            <a:r>
              <a:rPr sz="3200" spc="-434" dirty="0"/>
              <a:t xml:space="preserve"> </a:t>
            </a:r>
            <a:r>
              <a:rPr sz="3200" spc="-45" dirty="0"/>
              <a:t>Map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241" y="6024602"/>
            <a:ext cx="6092825" cy="9398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600" spc="-10" dirty="0">
                <a:latin typeface="Century Gothic"/>
                <a:cs typeface="Century Gothic"/>
              </a:rPr>
              <a:t>Mission</a:t>
            </a:r>
            <a:endParaRPr sz="2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600" spc="-70" dirty="0">
                <a:latin typeface="Century Gothic"/>
                <a:cs typeface="Century Gothic"/>
              </a:rPr>
              <a:t>(What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you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love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+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what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the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world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30" dirty="0">
                <a:latin typeface="Century Gothic"/>
                <a:cs typeface="Century Gothic"/>
              </a:rPr>
              <a:t>needs)</a:t>
            </a:r>
            <a:endParaRPr sz="26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600" y="2865398"/>
            <a:ext cx="612775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57220">
              <a:lnSpc>
                <a:spcPct val="115399"/>
              </a:lnSpc>
              <a:spcBef>
                <a:spcPts val="100"/>
              </a:spcBef>
            </a:pPr>
            <a:r>
              <a:rPr sz="2600" spc="-80" dirty="0">
                <a:latin typeface="Century Gothic"/>
                <a:cs typeface="Century Gothic"/>
              </a:rPr>
              <a:t>Overlap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 xml:space="preserve">Reflections </a:t>
            </a:r>
            <a:r>
              <a:rPr sz="2600" spc="-10" dirty="0">
                <a:latin typeface="Century Gothic"/>
                <a:cs typeface="Century Gothic"/>
              </a:rPr>
              <a:t>Passion</a:t>
            </a:r>
            <a:endParaRPr sz="2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600" spc="-75" dirty="0">
                <a:latin typeface="Century Gothic"/>
                <a:cs typeface="Century Gothic"/>
              </a:rPr>
              <a:t>(What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you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love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+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what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you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are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good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25" dirty="0">
                <a:latin typeface="Century Gothic"/>
                <a:cs typeface="Century Gothic"/>
              </a:rPr>
              <a:t>at)</a:t>
            </a:r>
            <a:endParaRPr sz="2600" dirty="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38917" y="6074990"/>
            <a:ext cx="8613140" cy="9398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600" spc="-10" dirty="0">
                <a:latin typeface="Century Gothic"/>
                <a:cs typeface="Century Gothic"/>
              </a:rPr>
              <a:t>Vocation</a:t>
            </a: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600" spc="-70" dirty="0">
                <a:latin typeface="Century Gothic"/>
                <a:cs typeface="Century Gothic"/>
              </a:rPr>
              <a:t>(What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the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world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needs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+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what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you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can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55" dirty="0">
                <a:latin typeface="Century Gothic"/>
                <a:cs typeface="Century Gothic"/>
              </a:rPr>
              <a:t>be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rewarded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20" dirty="0">
                <a:latin typeface="Century Gothic"/>
                <a:cs typeface="Century Gothic"/>
              </a:rPr>
              <a:t>for)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42306" y="3662734"/>
            <a:ext cx="85686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40" dirty="0">
                <a:latin typeface="Verdana"/>
                <a:cs typeface="Verdana"/>
              </a:rPr>
              <a:t>(What</a:t>
            </a:r>
            <a:r>
              <a:rPr sz="2600" spc="-330" dirty="0">
                <a:latin typeface="Verdana"/>
                <a:cs typeface="Verdana"/>
              </a:rPr>
              <a:t xml:space="preserve"> </a:t>
            </a:r>
            <a:r>
              <a:rPr sz="2600" spc="-155" dirty="0">
                <a:latin typeface="Verdana"/>
                <a:cs typeface="Verdana"/>
              </a:rPr>
              <a:t>you</a:t>
            </a:r>
            <a:r>
              <a:rPr sz="2600" spc="-170" dirty="0">
                <a:latin typeface="Verdana"/>
                <a:cs typeface="Verdana"/>
              </a:rPr>
              <a:t xml:space="preserve"> </a:t>
            </a:r>
            <a:r>
              <a:rPr sz="2600" spc="-100" dirty="0">
                <a:latin typeface="Verdana"/>
                <a:cs typeface="Verdana"/>
              </a:rPr>
              <a:t>are</a:t>
            </a:r>
            <a:r>
              <a:rPr sz="2600" spc="-170" dirty="0">
                <a:latin typeface="Verdana"/>
                <a:cs typeface="Verdana"/>
              </a:rPr>
              <a:t xml:space="preserve"> </a:t>
            </a:r>
            <a:r>
              <a:rPr sz="2600" spc="-40" dirty="0">
                <a:latin typeface="Verdana"/>
                <a:cs typeface="Verdana"/>
              </a:rPr>
              <a:t>good</a:t>
            </a:r>
            <a:r>
              <a:rPr sz="2600" spc="-170" dirty="0">
                <a:latin typeface="Verdana"/>
                <a:cs typeface="Verdana"/>
              </a:rPr>
              <a:t xml:space="preserve"> </a:t>
            </a:r>
            <a:r>
              <a:rPr sz="2600" spc="-50" dirty="0">
                <a:latin typeface="Verdana"/>
                <a:cs typeface="Verdana"/>
              </a:rPr>
              <a:t>at</a:t>
            </a:r>
            <a:r>
              <a:rPr sz="2600" spc="-245" dirty="0">
                <a:latin typeface="Verdana"/>
                <a:cs typeface="Verdana"/>
              </a:rPr>
              <a:t xml:space="preserve"> </a:t>
            </a:r>
            <a:r>
              <a:rPr sz="2600" spc="-725" dirty="0">
                <a:latin typeface="Verdana"/>
                <a:cs typeface="Verdana"/>
              </a:rPr>
              <a:t>+</a:t>
            </a:r>
            <a:r>
              <a:rPr sz="2600" spc="-250" dirty="0">
                <a:latin typeface="Verdana"/>
                <a:cs typeface="Verdana"/>
              </a:rPr>
              <a:t xml:space="preserve"> </a:t>
            </a:r>
            <a:r>
              <a:rPr sz="2600" spc="-85" dirty="0">
                <a:latin typeface="Verdana"/>
                <a:cs typeface="Verdana"/>
              </a:rPr>
              <a:t>what</a:t>
            </a:r>
            <a:r>
              <a:rPr sz="2600" spc="-325" dirty="0">
                <a:latin typeface="Verdana"/>
                <a:cs typeface="Verdana"/>
              </a:rPr>
              <a:t xml:space="preserve"> </a:t>
            </a:r>
            <a:r>
              <a:rPr sz="2600" spc="-155" dirty="0">
                <a:latin typeface="Verdana"/>
                <a:cs typeface="Verdana"/>
              </a:rPr>
              <a:t>you</a:t>
            </a:r>
            <a:r>
              <a:rPr sz="2600" spc="-170" dirty="0">
                <a:latin typeface="Verdana"/>
                <a:cs typeface="Verdana"/>
              </a:rPr>
              <a:t xml:space="preserve"> </a:t>
            </a:r>
            <a:r>
              <a:rPr sz="2600" dirty="0">
                <a:latin typeface="Verdana"/>
                <a:cs typeface="Verdana"/>
              </a:rPr>
              <a:t>can</a:t>
            </a:r>
            <a:r>
              <a:rPr sz="2600" spc="-170" dirty="0">
                <a:latin typeface="Verdana"/>
                <a:cs typeface="Verdana"/>
              </a:rPr>
              <a:t xml:space="preserve"> </a:t>
            </a:r>
            <a:r>
              <a:rPr sz="2600" spc="-50" dirty="0">
                <a:latin typeface="Verdana"/>
                <a:cs typeface="Verdana"/>
              </a:rPr>
              <a:t>be</a:t>
            </a:r>
            <a:r>
              <a:rPr sz="2600" spc="-170" dirty="0">
                <a:latin typeface="Verdana"/>
                <a:cs typeface="Verdana"/>
              </a:rPr>
              <a:t xml:space="preserve"> </a:t>
            </a:r>
            <a:r>
              <a:rPr sz="2600" spc="-95" dirty="0">
                <a:latin typeface="Verdana"/>
                <a:cs typeface="Verdana"/>
              </a:rPr>
              <a:t>rewarded</a:t>
            </a:r>
            <a:r>
              <a:rPr sz="2600" spc="-245" dirty="0">
                <a:latin typeface="Verdana"/>
                <a:cs typeface="Verdana"/>
              </a:rPr>
              <a:t xml:space="preserve"> </a:t>
            </a:r>
            <a:r>
              <a:rPr sz="2600" spc="-50" dirty="0">
                <a:latin typeface="Verdana"/>
                <a:cs typeface="Verdana"/>
              </a:rPr>
              <a:t>for)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42306" y="2895018"/>
            <a:ext cx="365760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75" dirty="0">
                <a:latin typeface="Century Gothic"/>
                <a:cs typeface="Century Gothic"/>
              </a:rPr>
              <a:t>Profession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0316" y="395423"/>
            <a:ext cx="8399780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25" dirty="0"/>
              <a:t>My</a:t>
            </a:r>
            <a:r>
              <a:rPr sz="3200" spc="-420" dirty="0"/>
              <a:t xml:space="preserve"> </a:t>
            </a:r>
            <a:r>
              <a:rPr sz="3200" spc="-229" dirty="0"/>
              <a:t>Emerging</a:t>
            </a:r>
            <a:r>
              <a:rPr sz="3200" spc="-420" dirty="0"/>
              <a:t xml:space="preserve"> </a:t>
            </a:r>
            <a:r>
              <a:rPr sz="3200" spc="-160" dirty="0"/>
              <a:t>Ikigai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2021" y="2363718"/>
            <a:ext cx="649795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Century Gothic"/>
                <a:cs typeface="Century Gothic"/>
              </a:rPr>
              <a:t>A</a:t>
            </a:r>
            <a:r>
              <a:rPr sz="2600" spc="-160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Small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Step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I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Can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Take</a:t>
            </a:r>
            <a:r>
              <a:rPr sz="2600" spc="-160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in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the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Next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30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20" dirty="0">
                <a:latin typeface="Century Gothic"/>
                <a:cs typeface="Century Gothic"/>
              </a:rPr>
              <a:t>Days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687" y="2089590"/>
            <a:ext cx="67691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spc="-80" dirty="0">
                <a:latin typeface="Century Gothic"/>
                <a:cs typeface="Century Gothic"/>
              </a:rPr>
              <a:t>What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feels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like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the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strongest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intersection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of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25" dirty="0">
                <a:latin typeface="Century Gothic"/>
                <a:cs typeface="Century Gothic"/>
              </a:rPr>
              <a:t xml:space="preserve">all </a:t>
            </a:r>
            <a:r>
              <a:rPr sz="2600" spc="-65" dirty="0">
                <a:latin typeface="Century Gothic"/>
                <a:cs typeface="Century Gothic"/>
              </a:rPr>
              <a:t>four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10" dirty="0">
                <a:latin typeface="Century Gothic"/>
                <a:cs typeface="Century Gothic"/>
              </a:rPr>
              <a:t>areas?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6235" y="2824461"/>
            <a:ext cx="5876924" cy="61436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146226" y="1383814"/>
            <a:ext cx="14967585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5" dirty="0"/>
              <a:t>Thank</a:t>
            </a:r>
            <a:r>
              <a:rPr sz="3200" spc="-320" dirty="0"/>
              <a:t xml:space="preserve"> </a:t>
            </a:r>
            <a:r>
              <a:rPr sz="3200" spc="-150" dirty="0"/>
              <a:t>you!</a:t>
            </a:r>
            <a:r>
              <a:rPr sz="3200" spc="-315" dirty="0"/>
              <a:t xml:space="preserve"> </a:t>
            </a:r>
            <a:r>
              <a:rPr sz="3200" dirty="0"/>
              <a:t>I</a:t>
            </a:r>
            <a:r>
              <a:rPr sz="3200" spc="-320" dirty="0"/>
              <a:t xml:space="preserve"> </a:t>
            </a:r>
            <a:r>
              <a:rPr sz="3200" spc="-160" dirty="0"/>
              <a:t>hope</a:t>
            </a:r>
            <a:r>
              <a:rPr sz="3200" spc="-315" dirty="0"/>
              <a:t xml:space="preserve"> </a:t>
            </a:r>
            <a:r>
              <a:rPr sz="3200" spc="-135" dirty="0"/>
              <a:t>you</a:t>
            </a:r>
            <a:r>
              <a:rPr sz="3200" spc="-320" dirty="0"/>
              <a:t xml:space="preserve"> </a:t>
            </a:r>
            <a:r>
              <a:rPr sz="3200" spc="-160" dirty="0"/>
              <a:t>enjoyed</a:t>
            </a:r>
            <a:r>
              <a:rPr sz="3200" spc="-315" dirty="0"/>
              <a:t xml:space="preserve"> </a:t>
            </a:r>
            <a:r>
              <a:rPr sz="3200" spc="-150" dirty="0"/>
              <a:t>this</a:t>
            </a:r>
            <a:r>
              <a:rPr sz="3200" spc="-320" dirty="0"/>
              <a:t xml:space="preserve"> </a:t>
            </a:r>
            <a:r>
              <a:rPr sz="3200" spc="-105" dirty="0"/>
              <a:t>workshop!</a:t>
            </a:r>
            <a:endParaRPr sz="57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50316" y="2590800"/>
            <a:ext cx="10200000" cy="60000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pc="-95" dirty="0"/>
              <a:t>Connect</a:t>
            </a:r>
            <a:r>
              <a:rPr spc="-180" dirty="0"/>
              <a:t xml:space="preserve"> </a:t>
            </a:r>
            <a:r>
              <a:rPr spc="-90" dirty="0"/>
              <a:t>with</a:t>
            </a:r>
            <a:r>
              <a:rPr spc="-175" dirty="0"/>
              <a:t xml:space="preserve"> </a:t>
            </a:r>
            <a:r>
              <a:rPr spc="-25" dirty="0"/>
              <a:t>me:</a:t>
            </a: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pc="-100" dirty="0">
                <a:hlinkClick r:id="rId3"/>
              </a:rPr>
              <a:t>www.linkedin.com/in/katherinecatandmouse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pc="-70" dirty="0">
                <a:hlinkClick r:id="rId4"/>
              </a:rPr>
              <a:t>www.catandmouserecruitment.ca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pc="-75" dirty="0">
                <a:hlinkClick r:id="rId5"/>
              </a:rPr>
              <a:t>katherine@catandmouserecruitment.ca</a:t>
            </a:r>
          </a:p>
          <a:p>
            <a:pPr marL="12700">
              <a:lnSpc>
                <a:spcPct val="100000"/>
              </a:lnSpc>
            </a:pPr>
            <a:r>
              <a:rPr spc="-105" dirty="0"/>
              <a:t>403-437-</a:t>
            </a:r>
            <a:r>
              <a:rPr spc="-20" dirty="0"/>
              <a:t>0472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44613"/>
            <a:ext cx="651637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0" dirty="0">
                <a:solidFill>
                  <a:srgbClr val="1A1A1A"/>
                </a:solidFill>
              </a:rPr>
              <a:t>What</a:t>
            </a:r>
            <a:r>
              <a:rPr sz="3200" spc="-455" dirty="0">
                <a:solidFill>
                  <a:srgbClr val="1A1A1A"/>
                </a:solidFill>
              </a:rPr>
              <a:t xml:space="preserve"> </a:t>
            </a:r>
            <a:r>
              <a:rPr sz="3200" spc="-130" dirty="0">
                <a:solidFill>
                  <a:srgbClr val="1A1A1A"/>
                </a:solidFill>
              </a:rPr>
              <a:t>is</a:t>
            </a:r>
            <a:r>
              <a:rPr sz="3200" spc="-455" dirty="0">
                <a:solidFill>
                  <a:srgbClr val="1A1A1A"/>
                </a:solidFill>
              </a:rPr>
              <a:t xml:space="preserve"> </a:t>
            </a:r>
            <a:r>
              <a:rPr sz="3200" spc="-195" dirty="0">
                <a:solidFill>
                  <a:srgbClr val="1A1A1A"/>
                </a:solidFill>
              </a:rPr>
              <a:t>Ikigai?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016000" y="2505138"/>
            <a:ext cx="6677025" cy="148463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3829"/>
              </a:lnSpc>
              <a:spcBef>
                <a:spcPts val="200"/>
              </a:spcBef>
            </a:pPr>
            <a:r>
              <a:rPr sz="3200" spc="-95" dirty="0">
                <a:solidFill>
                  <a:srgbClr val="1A1A1A"/>
                </a:solidFill>
                <a:latin typeface="Century Gothic"/>
                <a:cs typeface="Century Gothic"/>
              </a:rPr>
              <a:t>Ikigai</a:t>
            </a:r>
            <a:r>
              <a:rPr sz="3200" spc="-18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50" dirty="0">
                <a:solidFill>
                  <a:srgbClr val="1A1A1A"/>
                </a:solidFill>
                <a:latin typeface="Century Gothic"/>
                <a:cs typeface="Century Gothic"/>
              </a:rPr>
              <a:t>is</a:t>
            </a:r>
            <a:r>
              <a:rPr sz="3200" spc="-18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dirty="0">
                <a:solidFill>
                  <a:srgbClr val="1A1A1A"/>
                </a:solidFill>
                <a:latin typeface="Century Gothic"/>
                <a:cs typeface="Century Gothic"/>
              </a:rPr>
              <a:t>a</a:t>
            </a:r>
            <a:r>
              <a:rPr sz="3200" spc="-18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100" dirty="0">
                <a:solidFill>
                  <a:srgbClr val="1A1A1A"/>
                </a:solidFill>
                <a:latin typeface="Century Gothic"/>
                <a:cs typeface="Century Gothic"/>
              </a:rPr>
              <a:t>Japanese</a:t>
            </a:r>
            <a:r>
              <a:rPr sz="3200" spc="-18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105" dirty="0">
                <a:solidFill>
                  <a:srgbClr val="1A1A1A"/>
                </a:solidFill>
                <a:latin typeface="Century Gothic"/>
                <a:cs typeface="Century Gothic"/>
              </a:rPr>
              <a:t>concept</a:t>
            </a:r>
            <a:r>
              <a:rPr sz="3200" spc="-18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1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often </a:t>
            </a:r>
            <a:r>
              <a:rPr sz="3200" spc="-105" dirty="0">
                <a:solidFill>
                  <a:srgbClr val="1A1A1A"/>
                </a:solidFill>
                <a:latin typeface="Century Gothic"/>
                <a:cs typeface="Century Gothic"/>
              </a:rPr>
              <a:t>translated</a:t>
            </a:r>
            <a:r>
              <a:rPr sz="3200" spc="-175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70" dirty="0">
                <a:solidFill>
                  <a:srgbClr val="1A1A1A"/>
                </a:solidFill>
                <a:latin typeface="Century Gothic"/>
                <a:cs typeface="Century Gothic"/>
              </a:rPr>
              <a:t>as</a:t>
            </a:r>
            <a:r>
              <a:rPr sz="3200" spc="-17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75" dirty="0">
                <a:solidFill>
                  <a:srgbClr val="1A1A1A"/>
                </a:solidFill>
                <a:latin typeface="Century Gothic"/>
                <a:cs typeface="Century Gothic"/>
              </a:rPr>
              <a:t>“a</a:t>
            </a:r>
            <a:r>
              <a:rPr sz="3200" spc="-175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solidFill>
                  <a:srgbClr val="1A1A1A"/>
                </a:solidFill>
                <a:latin typeface="Century Gothic"/>
                <a:cs typeface="Century Gothic"/>
              </a:rPr>
              <a:t>reason</a:t>
            </a:r>
            <a:r>
              <a:rPr sz="3200" spc="-17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80" dirty="0">
                <a:solidFill>
                  <a:srgbClr val="1A1A1A"/>
                </a:solidFill>
                <a:latin typeface="Century Gothic"/>
                <a:cs typeface="Century Gothic"/>
              </a:rPr>
              <a:t>for</a:t>
            </a:r>
            <a:r>
              <a:rPr sz="3200" spc="-17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solidFill>
                  <a:srgbClr val="1A1A1A"/>
                </a:solidFill>
                <a:latin typeface="Century Gothic"/>
                <a:cs typeface="Century Gothic"/>
              </a:rPr>
              <a:t>being”.</a:t>
            </a:r>
            <a:r>
              <a:rPr sz="3200" spc="-175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25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It </a:t>
            </a:r>
            <a:r>
              <a:rPr sz="3200" spc="-80" dirty="0">
                <a:solidFill>
                  <a:srgbClr val="1A1A1A"/>
                </a:solidFill>
                <a:latin typeface="Century Gothic"/>
                <a:cs typeface="Century Gothic"/>
              </a:rPr>
              <a:t>sits</a:t>
            </a:r>
            <a:r>
              <a:rPr sz="3200" spc="-175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75" dirty="0">
                <a:solidFill>
                  <a:srgbClr val="1A1A1A"/>
                </a:solidFill>
                <a:latin typeface="Century Gothic"/>
                <a:cs typeface="Century Gothic"/>
              </a:rPr>
              <a:t>at</a:t>
            </a:r>
            <a:r>
              <a:rPr sz="3200" spc="-17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80" dirty="0">
                <a:solidFill>
                  <a:srgbClr val="1A1A1A"/>
                </a:solidFill>
                <a:latin typeface="Century Gothic"/>
                <a:cs typeface="Century Gothic"/>
              </a:rPr>
              <a:t>the</a:t>
            </a:r>
            <a:r>
              <a:rPr sz="3200" spc="-175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100" dirty="0">
                <a:solidFill>
                  <a:srgbClr val="1A1A1A"/>
                </a:solidFill>
                <a:latin typeface="Century Gothic"/>
                <a:cs typeface="Century Gothic"/>
              </a:rPr>
              <a:t>intersection</a:t>
            </a:r>
            <a:r>
              <a:rPr sz="3200" spc="-170" dirty="0">
                <a:solidFill>
                  <a:srgbClr val="1A1A1A"/>
                </a:solidFill>
                <a:latin typeface="Century Gothic"/>
                <a:cs typeface="Century Gothic"/>
              </a:rPr>
              <a:t xml:space="preserve"> </a:t>
            </a:r>
            <a:r>
              <a:rPr sz="3200" spc="-25" dirty="0">
                <a:solidFill>
                  <a:srgbClr val="1A1A1A"/>
                </a:solidFill>
                <a:latin typeface="Century Gothic"/>
                <a:cs typeface="Century Gothic"/>
              </a:rPr>
              <a:t>of: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21666" y="2497232"/>
            <a:ext cx="28194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6F3129"/>
                </a:solidFill>
                <a:latin typeface="Arial Black"/>
                <a:cs typeface="Arial Black"/>
              </a:rPr>
              <a:t>What</a:t>
            </a:r>
            <a:r>
              <a:rPr sz="3000" spc="-27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90" dirty="0">
                <a:solidFill>
                  <a:srgbClr val="6F3129"/>
                </a:solidFill>
                <a:latin typeface="Arial Black"/>
                <a:cs typeface="Arial Black"/>
              </a:rPr>
              <a:t>you</a:t>
            </a:r>
            <a:r>
              <a:rPr sz="3000" spc="-145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75" dirty="0">
                <a:solidFill>
                  <a:srgbClr val="6F3129"/>
                </a:solidFill>
                <a:latin typeface="Arial Black"/>
                <a:cs typeface="Arial Black"/>
              </a:rPr>
              <a:t>love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21666" y="3499397"/>
            <a:ext cx="8157209" cy="2518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6F3129"/>
                </a:solidFill>
                <a:latin typeface="Arial Black"/>
                <a:cs typeface="Arial Black"/>
              </a:rPr>
              <a:t>What</a:t>
            </a:r>
            <a:r>
              <a:rPr sz="3000" spc="-27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90" dirty="0">
                <a:solidFill>
                  <a:srgbClr val="6F3129"/>
                </a:solidFill>
                <a:latin typeface="Arial Black"/>
                <a:cs typeface="Arial Black"/>
              </a:rPr>
              <a:t>you</a:t>
            </a:r>
            <a:r>
              <a:rPr sz="3000" spc="-16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50" dirty="0">
                <a:solidFill>
                  <a:srgbClr val="6F3129"/>
                </a:solidFill>
                <a:latin typeface="Arial Black"/>
                <a:cs typeface="Arial Black"/>
              </a:rPr>
              <a:t>are</a:t>
            </a:r>
            <a:r>
              <a:rPr sz="3000" spc="-20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50" dirty="0">
                <a:solidFill>
                  <a:srgbClr val="6F3129"/>
                </a:solidFill>
                <a:latin typeface="Arial Black"/>
                <a:cs typeface="Arial Black"/>
              </a:rPr>
              <a:t>good</a:t>
            </a:r>
            <a:r>
              <a:rPr sz="3000" spc="-165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25" dirty="0">
                <a:solidFill>
                  <a:srgbClr val="6F3129"/>
                </a:solidFill>
                <a:latin typeface="Arial Black"/>
                <a:cs typeface="Arial Black"/>
              </a:rPr>
              <a:t>at</a:t>
            </a:r>
            <a:endParaRPr sz="3000">
              <a:latin typeface="Arial Black"/>
              <a:cs typeface="Arial Black"/>
            </a:endParaRPr>
          </a:p>
          <a:p>
            <a:pPr marL="12700" marR="5080">
              <a:lnSpc>
                <a:spcPct val="217700"/>
              </a:lnSpc>
              <a:spcBef>
                <a:spcPts val="350"/>
              </a:spcBef>
            </a:pPr>
            <a:r>
              <a:rPr sz="3000" dirty="0">
                <a:solidFill>
                  <a:srgbClr val="6F3129"/>
                </a:solidFill>
                <a:latin typeface="Arial Black"/>
                <a:cs typeface="Arial Black"/>
              </a:rPr>
              <a:t>What</a:t>
            </a:r>
            <a:r>
              <a:rPr sz="3000" spc="-27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90" dirty="0">
                <a:solidFill>
                  <a:srgbClr val="6F3129"/>
                </a:solidFill>
                <a:latin typeface="Arial Black"/>
                <a:cs typeface="Arial Black"/>
              </a:rPr>
              <a:t>you</a:t>
            </a:r>
            <a:r>
              <a:rPr sz="3000" spc="-16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50" dirty="0">
                <a:solidFill>
                  <a:srgbClr val="6F3129"/>
                </a:solidFill>
                <a:latin typeface="Arial Black"/>
                <a:cs typeface="Arial Black"/>
              </a:rPr>
              <a:t>can</a:t>
            </a:r>
            <a:r>
              <a:rPr sz="3000" spc="-195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10" dirty="0">
                <a:solidFill>
                  <a:srgbClr val="6F3129"/>
                </a:solidFill>
                <a:latin typeface="Arial Black"/>
                <a:cs typeface="Arial Black"/>
              </a:rPr>
              <a:t>be</a:t>
            </a:r>
            <a:r>
              <a:rPr sz="3000" spc="-125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25" dirty="0">
                <a:solidFill>
                  <a:srgbClr val="6F3129"/>
                </a:solidFill>
                <a:latin typeface="Arial Black"/>
                <a:cs typeface="Arial Black"/>
              </a:rPr>
              <a:t>paid</a:t>
            </a:r>
            <a:r>
              <a:rPr sz="3000" spc="-21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45" dirty="0">
                <a:solidFill>
                  <a:srgbClr val="6F3129"/>
                </a:solidFill>
                <a:latin typeface="Arial Black"/>
                <a:cs typeface="Arial Black"/>
              </a:rPr>
              <a:t>for</a:t>
            </a:r>
            <a:r>
              <a:rPr sz="3000" spc="-204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95" dirty="0">
                <a:solidFill>
                  <a:srgbClr val="6F3129"/>
                </a:solidFill>
                <a:latin typeface="Arial Black"/>
                <a:cs typeface="Arial Black"/>
              </a:rPr>
              <a:t>or</a:t>
            </a:r>
            <a:r>
              <a:rPr sz="3000" spc="-18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100" dirty="0">
                <a:solidFill>
                  <a:srgbClr val="6F3129"/>
                </a:solidFill>
                <a:latin typeface="Arial Black"/>
                <a:cs typeface="Arial Black"/>
              </a:rPr>
              <a:t>rewarded</a:t>
            </a:r>
            <a:r>
              <a:rPr sz="3000" spc="-18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25" dirty="0">
                <a:solidFill>
                  <a:srgbClr val="6F3129"/>
                </a:solidFill>
                <a:latin typeface="Arial Black"/>
                <a:cs typeface="Arial Black"/>
              </a:rPr>
              <a:t xml:space="preserve">for </a:t>
            </a:r>
            <a:r>
              <a:rPr sz="3000" dirty="0">
                <a:solidFill>
                  <a:srgbClr val="6F3129"/>
                </a:solidFill>
                <a:latin typeface="Arial Black"/>
                <a:cs typeface="Arial Black"/>
              </a:rPr>
              <a:t>What</a:t>
            </a:r>
            <a:r>
              <a:rPr sz="3000" spc="-27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110" dirty="0">
                <a:solidFill>
                  <a:srgbClr val="6F3129"/>
                </a:solidFill>
                <a:latin typeface="Arial Black"/>
                <a:cs typeface="Arial Black"/>
              </a:rPr>
              <a:t>the</a:t>
            </a:r>
            <a:r>
              <a:rPr sz="3000" spc="-18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85" dirty="0">
                <a:solidFill>
                  <a:srgbClr val="6F3129"/>
                </a:solidFill>
                <a:latin typeface="Arial Black"/>
                <a:cs typeface="Arial Black"/>
              </a:rPr>
              <a:t>world</a:t>
            </a:r>
            <a:r>
              <a:rPr sz="3000" spc="-120" dirty="0">
                <a:solidFill>
                  <a:srgbClr val="6F3129"/>
                </a:solidFill>
                <a:latin typeface="Arial Black"/>
                <a:cs typeface="Arial Black"/>
              </a:rPr>
              <a:t xml:space="preserve"> </a:t>
            </a:r>
            <a:r>
              <a:rPr sz="3000" spc="-10" dirty="0">
                <a:solidFill>
                  <a:srgbClr val="6F3129"/>
                </a:solidFill>
                <a:latin typeface="Arial Black"/>
                <a:cs typeface="Arial Black"/>
              </a:rPr>
              <a:t>needs</a:t>
            </a:r>
            <a:endParaRPr sz="3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44613"/>
            <a:ext cx="6395720" cy="3263900"/>
          </a:xfrm>
          <a:prstGeom prst="rect">
            <a:avLst/>
          </a:prstGeom>
        </p:spPr>
        <p:txBody>
          <a:bodyPr vert="horz" wrap="square" lIns="0" tIns="220980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600"/>
              </a:spcBef>
            </a:pPr>
            <a:r>
              <a:rPr sz="3200" spc="-285" dirty="0"/>
              <a:t>Pre-</a:t>
            </a:r>
            <a:r>
              <a:rPr sz="3200" spc="-640" dirty="0"/>
              <a:t>W</a:t>
            </a:r>
            <a:r>
              <a:rPr sz="3200" spc="-240" dirty="0"/>
              <a:t>o</a:t>
            </a:r>
            <a:r>
              <a:rPr sz="3200" spc="-10" dirty="0"/>
              <a:t>r</a:t>
            </a:r>
            <a:r>
              <a:rPr sz="3200" spc="-240" dirty="0"/>
              <a:t>ksho</a:t>
            </a:r>
            <a:r>
              <a:rPr sz="3200" spc="5" dirty="0"/>
              <a:t>p</a:t>
            </a:r>
            <a:r>
              <a:rPr sz="3200" spc="-235" dirty="0"/>
              <a:t xml:space="preserve"> </a:t>
            </a:r>
            <a:r>
              <a:rPr sz="3200" spc="-130" dirty="0"/>
              <a:t>Reflection</a:t>
            </a:r>
            <a:endParaRPr sz="3200"/>
          </a:p>
          <a:p>
            <a:pPr marL="12700" marR="5080">
              <a:lnSpc>
                <a:spcPts val="3600"/>
              </a:lnSpc>
              <a:spcBef>
                <a:spcPts val="200"/>
              </a:spcBef>
            </a:pPr>
            <a:r>
              <a:rPr sz="3200" spc="-204" dirty="0"/>
              <a:t>Section A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016000" y="4524438"/>
            <a:ext cx="6924040" cy="24561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3829"/>
              </a:lnSpc>
              <a:spcBef>
                <a:spcPts val="235"/>
              </a:spcBef>
            </a:pPr>
            <a:r>
              <a:rPr sz="3200" spc="-145" dirty="0">
                <a:latin typeface="Century Gothic"/>
                <a:cs typeface="Century Gothic"/>
              </a:rPr>
              <a:t>Take</a:t>
            </a:r>
            <a:r>
              <a:rPr sz="3200" spc="-175" dirty="0">
                <a:latin typeface="Century Gothic"/>
                <a:cs typeface="Century Gothic"/>
              </a:rPr>
              <a:t xml:space="preserve"> </a:t>
            </a:r>
            <a:r>
              <a:rPr sz="3200" spc="-125" dirty="0">
                <a:latin typeface="Century Gothic"/>
                <a:cs typeface="Century Gothic"/>
              </a:rPr>
              <a:t>20-</a:t>
            </a:r>
            <a:r>
              <a:rPr sz="3200" spc="-75" dirty="0">
                <a:latin typeface="Century Gothic"/>
                <a:cs typeface="Century Gothic"/>
              </a:rPr>
              <a:t>30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minutes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75" dirty="0">
                <a:latin typeface="Century Gothic"/>
                <a:cs typeface="Century Gothic"/>
              </a:rPr>
              <a:t>to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reflect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 xml:space="preserve">honestly. </a:t>
            </a:r>
            <a:r>
              <a:rPr sz="3200" spc="-85" dirty="0">
                <a:latin typeface="Century Gothic"/>
                <a:cs typeface="Century Gothic"/>
              </a:rPr>
              <a:t>There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90" dirty="0">
                <a:latin typeface="Century Gothic"/>
                <a:cs typeface="Century Gothic"/>
              </a:rPr>
              <a:t>are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70" dirty="0">
                <a:latin typeface="Century Gothic"/>
                <a:cs typeface="Century Gothic"/>
              </a:rPr>
              <a:t>no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85" dirty="0">
                <a:latin typeface="Century Gothic"/>
                <a:cs typeface="Century Gothic"/>
              </a:rPr>
              <a:t>right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70" dirty="0">
                <a:latin typeface="Century Gothic"/>
                <a:cs typeface="Century Gothic"/>
              </a:rPr>
              <a:t>or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wrong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10" dirty="0">
                <a:latin typeface="Century Gothic"/>
                <a:cs typeface="Century Gothic"/>
              </a:rPr>
              <a:t>answers.</a:t>
            </a:r>
            <a:endParaRPr sz="3200">
              <a:latin typeface="Century Gothic"/>
              <a:cs typeface="Century Gothic"/>
            </a:endParaRPr>
          </a:p>
          <a:p>
            <a:pPr marL="12700" marR="473709">
              <a:lnSpc>
                <a:spcPts val="3829"/>
              </a:lnSpc>
              <a:spcBef>
                <a:spcPts val="3784"/>
              </a:spcBef>
            </a:pPr>
            <a:r>
              <a:rPr sz="3200" spc="-110" dirty="0">
                <a:latin typeface="Century Gothic"/>
                <a:cs typeface="Century Gothic"/>
              </a:rPr>
              <a:t>Write</a:t>
            </a:r>
            <a:r>
              <a:rPr sz="3200" spc="-185" dirty="0">
                <a:latin typeface="Century Gothic"/>
                <a:cs typeface="Century Gothic"/>
              </a:rPr>
              <a:t xml:space="preserve"> </a:t>
            </a:r>
            <a:r>
              <a:rPr sz="3200" spc="-100" dirty="0">
                <a:latin typeface="Century Gothic"/>
                <a:cs typeface="Century Gothic"/>
              </a:rPr>
              <a:t>quickly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75" dirty="0">
                <a:latin typeface="Century Gothic"/>
                <a:cs typeface="Century Gothic"/>
              </a:rPr>
              <a:t>and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openly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dirty="0">
                <a:latin typeface="Century Gothic"/>
                <a:cs typeface="Century Gothic"/>
              </a:rPr>
              <a:t>-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55" dirty="0">
                <a:latin typeface="Century Gothic"/>
                <a:cs typeface="Century Gothic"/>
              </a:rPr>
              <a:t xml:space="preserve">patterns </a:t>
            </a:r>
            <a:r>
              <a:rPr sz="3200" spc="-80" dirty="0">
                <a:latin typeface="Century Gothic"/>
                <a:cs typeface="Century Gothic"/>
              </a:rPr>
              <a:t>often</a:t>
            </a:r>
            <a:r>
              <a:rPr sz="3200" spc="-185" dirty="0">
                <a:latin typeface="Century Gothic"/>
                <a:cs typeface="Century Gothic"/>
              </a:rPr>
              <a:t xml:space="preserve"> </a:t>
            </a:r>
            <a:r>
              <a:rPr sz="3200" spc="-90" dirty="0">
                <a:latin typeface="Century Gothic"/>
                <a:cs typeface="Century Gothic"/>
              </a:rPr>
              <a:t>emerge</a:t>
            </a:r>
            <a:r>
              <a:rPr sz="3200" spc="-185" dirty="0">
                <a:latin typeface="Century Gothic"/>
                <a:cs typeface="Century Gothic"/>
              </a:rPr>
              <a:t xml:space="preserve"> </a:t>
            </a:r>
            <a:r>
              <a:rPr sz="3200" spc="-10" dirty="0">
                <a:latin typeface="Century Gothic"/>
                <a:cs typeface="Century Gothic"/>
              </a:rPr>
              <a:t>later.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76748" y="2547842"/>
            <a:ext cx="54292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5" dirty="0">
                <a:latin typeface="Verdana"/>
                <a:cs typeface="Verdana"/>
              </a:rPr>
              <a:t>What</a:t>
            </a:r>
            <a:r>
              <a:rPr sz="2100" spc="-195" dirty="0">
                <a:latin typeface="Verdana"/>
                <a:cs typeface="Verdana"/>
              </a:rPr>
              <a:t xml:space="preserve"> </a:t>
            </a:r>
            <a:r>
              <a:rPr sz="2100" spc="-80" dirty="0">
                <a:latin typeface="Verdana"/>
                <a:cs typeface="Verdana"/>
              </a:rPr>
              <a:t>activities</a:t>
            </a:r>
            <a:r>
              <a:rPr sz="2100" spc="-125" dirty="0">
                <a:latin typeface="Verdana"/>
                <a:cs typeface="Verdana"/>
              </a:rPr>
              <a:t xml:space="preserve"> </a:t>
            </a:r>
            <a:r>
              <a:rPr sz="2100" spc="-140" dirty="0">
                <a:latin typeface="Verdana"/>
                <a:cs typeface="Verdana"/>
              </a:rPr>
              <a:t>make</a:t>
            </a:r>
            <a:r>
              <a:rPr sz="2100" spc="-190" dirty="0">
                <a:latin typeface="Verdana"/>
                <a:cs typeface="Verdana"/>
              </a:rPr>
              <a:t xml:space="preserve"> </a:t>
            </a:r>
            <a:r>
              <a:rPr sz="2100" spc="-114" dirty="0">
                <a:latin typeface="Verdana"/>
                <a:cs typeface="Verdana"/>
              </a:rPr>
              <a:t>you</a:t>
            </a:r>
            <a:r>
              <a:rPr sz="2100" spc="-130" dirty="0">
                <a:latin typeface="Verdana"/>
                <a:cs typeface="Verdana"/>
              </a:rPr>
              <a:t xml:space="preserve"> </a:t>
            </a:r>
            <a:r>
              <a:rPr sz="2100" spc="-80" dirty="0">
                <a:latin typeface="Verdana"/>
                <a:cs typeface="Verdana"/>
              </a:rPr>
              <a:t>lose</a:t>
            </a:r>
            <a:r>
              <a:rPr sz="2100" spc="-190" dirty="0">
                <a:latin typeface="Verdana"/>
                <a:cs typeface="Verdana"/>
              </a:rPr>
              <a:t xml:space="preserve"> </a:t>
            </a:r>
            <a:r>
              <a:rPr sz="2100" spc="-85" dirty="0">
                <a:latin typeface="Verdana"/>
                <a:cs typeface="Verdana"/>
              </a:rPr>
              <a:t>track</a:t>
            </a:r>
            <a:r>
              <a:rPr sz="2100" spc="-190" dirty="0">
                <a:latin typeface="Verdana"/>
                <a:cs typeface="Verdana"/>
              </a:rPr>
              <a:t xml:space="preserve"> </a:t>
            </a:r>
            <a:r>
              <a:rPr sz="2100" spc="-65" dirty="0">
                <a:latin typeface="Verdana"/>
                <a:cs typeface="Verdana"/>
              </a:rPr>
              <a:t>of</a:t>
            </a:r>
            <a:r>
              <a:rPr sz="2100" spc="-260" dirty="0">
                <a:latin typeface="Verdana"/>
                <a:cs typeface="Verdana"/>
              </a:rPr>
              <a:t xml:space="preserve"> </a:t>
            </a:r>
            <a:r>
              <a:rPr sz="2100" spc="-60" dirty="0">
                <a:latin typeface="Verdana"/>
                <a:cs typeface="Verdana"/>
              </a:rPr>
              <a:t>time?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76748" y="1083518"/>
            <a:ext cx="399287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spc="-80" dirty="0">
                <a:latin typeface="Century Gothic"/>
                <a:cs typeface="Century Gothic"/>
              </a:rPr>
              <a:t>What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do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you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20" dirty="0">
                <a:latin typeface="Century Gothic"/>
                <a:cs typeface="Century Gothic"/>
              </a:rPr>
              <a:t xml:space="preserve">love? </a:t>
            </a:r>
            <a:r>
              <a:rPr sz="2600" spc="-85" dirty="0">
                <a:latin typeface="Century Gothic"/>
                <a:cs typeface="Century Gothic"/>
              </a:rPr>
              <a:t>Activities</a:t>
            </a:r>
            <a:r>
              <a:rPr sz="2600" spc="-120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that</a:t>
            </a:r>
            <a:r>
              <a:rPr sz="2600" spc="-120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energize</a:t>
            </a:r>
            <a:r>
              <a:rPr sz="2600" spc="-114" dirty="0">
                <a:latin typeface="Century Gothic"/>
                <a:cs typeface="Century Gothic"/>
              </a:rPr>
              <a:t xml:space="preserve"> </a:t>
            </a:r>
            <a:r>
              <a:rPr sz="2600" spc="-25" dirty="0">
                <a:latin typeface="Century Gothic"/>
                <a:cs typeface="Century Gothic"/>
              </a:rPr>
              <a:t>me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76748" y="5062918"/>
            <a:ext cx="6441440" cy="16630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85" dirty="0">
                <a:latin typeface="Century Gothic"/>
                <a:cs typeface="Century Gothic"/>
              </a:rPr>
              <a:t>Things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I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naturally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gravitate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10" dirty="0">
                <a:latin typeface="Century Gothic"/>
                <a:cs typeface="Century Gothic"/>
              </a:rPr>
              <a:t>toward</a:t>
            </a:r>
            <a:endParaRPr sz="26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2600">
              <a:latin typeface="Century Gothic"/>
              <a:cs typeface="Century Gothic"/>
            </a:endParaRPr>
          </a:p>
          <a:p>
            <a:pPr marL="12700" marR="5080">
              <a:lnSpc>
                <a:spcPct val="116100"/>
              </a:lnSpc>
            </a:pPr>
            <a:r>
              <a:rPr sz="2100" spc="-55" dirty="0">
                <a:latin typeface="Verdana"/>
                <a:cs typeface="Verdana"/>
              </a:rPr>
              <a:t>What</a:t>
            </a:r>
            <a:r>
              <a:rPr sz="2100" spc="-250" dirty="0">
                <a:latin typeface="Verdana"/>
                <a:cs typeface="Verdana"/>
              </a:rPr>
              <a:t xml:space="preserve"> </a:t>
            </a:r>
            <a:r>
              <a:rPr sz="2100" spc="-80" dirty="0">
                <a:latin typeface="Verdana"/>
                <a:cs typeface="Verdana"/>
              </a:rPr>
              <a:t>topics,</a:t>
            </a:r>
            <a:r>
              <a:rPr sz="2100" spc="-114" dirty="0">
                <a:latin typeface="Verdana"/>
                <a:cs typeface="Verdana"/>
              </a:rPr>
              <a:t xml:space="preserve"> </a:t>
            </a:r>
            <a:r>
              <a:rPr sz="2100" spc="-90" dirty="0">
                <a:latin typeface="Verdana"/>
                <a:cs typeface="Verdana"/>
              </a:rPr>
              <a:t>hobbies,</a:t>
            </a:r>
            <a:r>
              <a:rPr sz="2100" spc="-110" dirty="0">
                <a:latin typeface="Verdana"/>
                <a:cs typeface="Verdana"/>
              </a:rPr>
              <a:t xml:space="preserve"> </a:t>
            </a:r>
            <a:r>
              <a:rPr sz="2100" spc="-100" dirty="0">
                <a:latin typeface="Verdana"/>
                <a:cs typeface="Verdana"/>
              </a:rPr>
              <a:t>conversations,</a:t>
            </a:r>
            <a:r>
              <a:rPr sz="2100" spc="-114" dirty="0">
                <a:latin typeface="Verdana"/>
                <a:cs typeface="Verdana"/>
              </a:rPr>
              <a:t xml:space="preserve"> </a:t>
            </a:r>
            <a:r>
              <a:rPr sz="2100" spc="-110" dirty="0">
                <a:latin typeface="Verdana"/>
                <a:cs typeface="Verdana"/>
              </a:rPr>
              <a:t>or</a:t>
            </a:r>
            <a:r>
              <a:rPr sz="2100" spc="-180" dirty="0">
                <a:latin typeface="Verdana"/>
                <a:cs typeface="Verdana"/>
              </a:rPr>
              <a:t xml:space="preserve"> </a:t>
            </a:r>
            <a:r>
              <a:rPr sz="2100" spc="-70" dirty="0">
                <a:latin typeface="Verdana"/>
                <a:cs typeface="Verdana"/>
              </a:rPr>
              <a:t xml:space="preserve">experiences </a:t>
            </a:r>
            <a:r>
              <a:rPr sz="2100" spc="-95" dirty="0">
                <a:latin typeface="Verdana"/>
                <a:cs typeface="Verdana"/>
              </a:rPr>
              <a:t>consistently</a:t>
            </a:r>
            <a:r>
              <a:rPr sz="2100" spc="-175" dirty="0">
                <a:latin typeface="Verdana"/>
                <a:cs typeface="Verdana"/>
              </a:rPr>
              <a:t xml:space="preserve"> </a:t>
            </a:r>
            <a:r>
              <a:rPr sz="2100" spc="-90" dirty="0">
                <a:latin typeface="Verdana"/>
                <a:cs typeface="Verdana"/>
              </a:rPr>
              <a:t>pull</a:t>
            </a:r>
            <a:r>
              <a:rPr sz="2100" spc="-170" dirty="0">
                <a:latin typeface="Verdana"/>
                <a:cs typeface="Verdana"/>
              </a:rPr>
              <a:t xml:space="preserve"> </a:t>
            </a:r>
            <a:r>
              <a:rPr sz="2100" spc="-135" dirty="0">
                <a:latin typeface="Verdana"/>
                <a:cs typeface="Verdana"/>
              </a:rPr>
              <a:t>your</a:t>
            </a:r>
            <a:r>
              <a:rPr sz="2100" spc="-170" dirty="0">
                <a:latin typeface="Verdana"/>
                <a:cs typeface="Verdana"/>
              </a:rPr>
              <a:t xml:space="preserve"> </a:t>
            </a:r>
            <a:r>
              <a:rPr sz="2100" spc="-10" dirty="0">
                <a:latin typeface="Verdana"/>
                <a:cs typeface="Verdana"/>
              </a:rPr>
              <a:t>attention?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44613"/>
            <a:ext cx="6395720" cy="2254250"/>
          </a:xfrm>
          <a:prstGeom prst="rect">
            <a:avLst/>
          </a:prstGeom>
        </p:spPr>
        <p:txBody>
          <a:bodyPr vert="horz" wrap="square" lIns="0" tIns="220980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600"/>
              </a:spcBef>
            </a:pPr>
            <a:r>
              <a:rPr sz="3200" spc="-285" dirty="0"/>
              <a:t>Pre-</a:t>
            </a:r>
            <a:r>
              <a:rPr sz="3200" spc="-640" dirty="0"/>
              <a:t>W</a:t>
            </a:r>
            <a:r>
              <a:rPr sz="3200" spc="-240" dirty="0"/>
              <a:t>o</a:t>
            </a:r>
            <a:r>
              <a:rPr sz="3200" spc="-10" dirty="0"/>
              <a:t>r</a:t>
            </a:r>
            <a:r>
              <a:rPr sz="3200" spc="-240" dirty="0"/>
              <a:t>ksho</a:t>
            </a:r>
            <a:r>
              <a:rPr sz="3200" spc="5" dirty="0"/>
              <a:t>p</a:t>
            </a:r>
            <a:r>
              <a:rPr sz="3200" spc="-235" dirty="0"/>
              <a:t xml:space="preserve"> </a:t>
            </a:r>
            <a:r>
              <a:rPr sz="3200" spc="-130" dirty="0"/>
              <a:t>Reflection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016000" y="3514788"/>
            <a:ext cx="6924040" cy="24561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3829"/>
              </a:lnSpc>
              <a:spcBef>
                <a:spcPts val="235"/>
              </a:spcBef>
            </a:pPr>
            <a:r>
              <a:rPr sz="3200" spc="-145" dirty="0">
                <a:latin typeface="Century Gothic"/>
                <a:cs typeface="Century Gothic"/>
              </a:rPr>
              <a:t>Take</a:t>
            </a:r>
            <a:r>
              <a:rPr sz="3200" spc="-175" dirty="0">
                <a:latin typeface="Century Gothic"/>
                <a:cs typeface="Century Gothic"/>
              </a:rPr>
              <a:t xml:space="preserve"> </a:t>
            </a:r>
            <a:r>
              <a:rPr sz="3200" spc="-125" dirty="0">
                <a:latin typeface="Century Gothic"/>
                <a:cs typeface="Century Gothic"/>
              </a:rPr>
              <a:t>20-</a:t>
            </a:r>
            <a:r>
              <a:rPr sz="3200" spc="-75" dirty="0">
                <a:latin typeface="Century Gothic"/>
                <a:cs typeface="Century Gothic"/>
              </a:rPr>
              <a:t>30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minutes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75" dirty="0">
                <a:latin typeface="Century Gothic"/>
                <a:cs typeface="Century Gothic"/>
              </a:rPr>
              <a:t>to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reflect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 xml:space="preserve">honestly. </a:t>
            </a:r>
            <a:r>
              <a:rPr sz="3200" spc="-85" dirty="0">
                <a:latin typeface="Century Gothic"/>
                <a:cs typeface="Century Gothic"/>
              </a:rPr>
              <a:t>There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90" dirty="0">
                <a:latin typeface="Century Gothic"/>
                <a:cs typeface="Century Gothic"/>
              </a:rPr>
              <a:t>are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70" dirty="0">
                <a:latin typeface="Century Gothic"/>
                <a:cs typeface="Century Gothic"/>
              </a:rPr>
              <a:t>no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85" dirty="0">
                <a:latin typeface="Century Gothic"/>
                <a:cs typeface="Century Gothic"/>
              </a:rPr>
              <a:t>right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70" dirty="0">
                <a:latin typeface="Century Gothic"/>
                <a:cs typeface="Century Gothic"/>
              </a:rPr>
              <a:t>or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wrong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10" dirty="0">
                <a:latin typeface="Century Gothic"/>
                <a:cs typeface="Century Gothic"/>
              </a:rPr>
              <a:t>answers.</a:t>
            </a:r>
            <a:endParaRPr sz="3200">
              <a:latin typeface="Century Gothic"/>
              <a:cs typeface="Century Gothic"/>
            </a:endParaRPr>
          </a:p>
          <a:p>
            <a:pPr marL="12700" marR="473709">
              <a:lnSpc>
                <a:spcPts val="3820"/>
              </a:lnSpc>
              <a:spcBef>
                <a:spcPts val="3804"/>
              </a:spcBef>
            </a:pPr>
            <a:r>
              <a:rPr sz="3200" spc="-110" dirty="0">
                <a:latin typeface="Century Gothic"/>
                <a:cs typeface="Century Gothic"/>
              </a:rPr>
              <a:t>Write</a:t>
            </a:r>
            <a:r>
              <a:rPr sz="3200" spc="-185" dirty="0">
                <a:latin typeface="Century Gothic"/>
                <a:cs typeface="Century Gothic"/>
              </a:rPr>
              <a:t xml:space="preserve"> </a:t>
            </a:r>
            <a:r>
              <a:rPr sz="3200" spc="-100" dirty="0">
                <a:latin typeface="Century Gothic"/>
                <a:cs typeface="Century Gothic"/>
              </a:rPr>
              <a:t>quickly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75" dirty="0">
                <a:latin typeface="Century Gothic"/>
                <a:cs typeface="Century Gothic"/>
              </a:rPr>
              <a:t>and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openly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dirty="0">
                <a:latin typeface="Century Gothic"/>
                <a:cs typeface="Century Gothic"/>
              </a:rPr>
              <a:t>-</a:t>
            </a:r>
            <a:r>
              <a:rPr sz="3200" spc="-180" dirty="0">
                <a:latin typeface="Century Gothic"/>
                <a:cs typeface="Century Gothic"/>
              </a:rPr>
              <a:t xml:space="preserve"> </a:t>
            </a:r>
            <a:r>
              <a:rPr sz="3200" spc="-55" dirty="0">
                <a:latin typeface="Century Gothic"/>
                <a:cs typeface="Century Gothic"/>
              </a:rPr>
              <a:t xml:space="preserve">patterns </a:t>
            </a:r>
            <a:r>
              <a:rPr sz="3200" spc="-80" dirty="0">
                <a:latin typeface="Century Gothic"/>
                <a:cs typeface="Century Gothic"/>
              </a:rPr>
              <a:t>often</a:t>
            </a:r>
            <a:r>
              <a:rPr sz="3200" spc="-185" dirty="0">
                <a:latin typeface="Century Gothic"/>
                <a:cs typeface="Century Gothic"/>
              </a:rPr>
              <a:t xml:space="preserve"> </a:t>
            </a:r>
            <a:r>
              <a:rPr sz="3200" spc="-90" dirty="0">
                <a:latin typeface="Century Gothic"/>
                <a:cs typeface="Century Gothic"/>
              </a:rPr>
              <a:t>emerge</a:t>
            </a:r>
            <a:r>
              <a:rPr sz="3200" spc="-185" dirty="0">
                <a:latin typeface="Century Gothic"/>
                <a:cs typeface="Century Gothic"/>
              </a:rPr>
              <a:t xml:space="preserve"> </a:t>
            </a:r>
            <a:r>
              <a:rPr sz="3200" spc="-10" dirty="0">
                <a:latin typeface="Century Gothic"/>
                <a:cs typeface="Century Gothic"/>
              </a:rPr>
              <a:t>later.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90474" y="1952027"/>
            <a:ext cx="611568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-75" dirty="0">
                <a:latin typeface="Verdana"/>
                <a:cs typeface="Verdana"/>
              </a:rPr>
              <a:t>Describe</a:t>
            </a:r>
            <a:r>
              <a:rPr sz="2100" spc="-125" dirty="0">
                <a:latin typeface="Verdana"/>
                <a:cs typeface="Verdana"/>
              </a:rPr>
              <a:t xml:space="preserve"> </a:t>
            </a:r>
            <a:r>
              <a:rPr sz="2100" spc="-245" dirty="0">
                <a:latin typeface="Verdana"/>
                <a:cs typeface="Verdana"/>
              </a:rPr>
              <a:t>2-</a:t>
            </a:r>
            <a:r>
              <a:rPr sz="2100" spc="-210" dirty="0">
                <a:latin typeface="Verdana"/>
                <a:cs typeface="Verdana"/>
              </a:rPr>
              <a:t>3</a:t>
            </a:r>
            <a:r>
              <a:rPr sz="2100" spc="-125" dirty="0">
                <a:latin typeface="Verdana"/>
                <a:cs typeface="Verdana"/>
              </a:rPr>
              <a:t xml:space="preserve"> </a:t>
            </a:r>
            <a:r>
              <a:rPr sz="2100" spc="-135" dirty="0">
                <a:latin typeface="Verdana"/>
                <a:cs typeface="Verdana"/>
              </a:rPr>
              <a:t>moments</a:t>
            </a:r>
            <a:r>
              <a:rPr sz="2100" spc="-125" dirty="0">
                <a:latin typeface="Verdana"/>
                <a:cs typeface="Verdana"/>
              </a:rPr>
              <a:t xml:space="preserve"> </a:t>
            </a:r>
            <a:r>
              <a:rPr sz="2100" spc="-120" dirty="0">
                <a:latin typeface="Verdana"/>
                <a:cs typeface="Verdana"/>
              </a:rPr>
              <a:t>in</a:t>
            </a:r>
            <a:r>
              <a:rPr sz="2100" spc="-125" dirty="0">
                <a:latin typeface="Verdana"/>
                <a:cs typeface="Verdana"/>
              </a:rPr>
              <a:t xml:space="preserve"> </a:t>
            </a:r>
            <a:r>
              <a:rPr sz="2100" spc="-95" dirty="0">
                <a:latin typeface="Verdana"/>
                <a:cs typeface="Verdana"/>
              </a:rPr>
              <a:t>life</a:t>
            </a:r>
            <a:r>
              <a:rPr sz="2100" spc="-190" dirty="0">
                <a:latin typeface="Verdana"/>
                <a:cs typeface="Verdana"/>
              </a:rPr>
              <a:t xml:space="preserve"> </a:t>
            </a:r>
            <a:r>
              <a:rPr sz="2100" spc="-95" dirty="0">
                <a:latin typeface="Verdana"/>
                <a:cs typeface="Verdana"/>
              </a:rPr>
              <a:t>when</a:t>
            </a:r>
            <a:r>
              <a:rPr sz="2100" spc="-185" dirty="0">
                <a:latin typeface="Verdana"/>
                <a:cs typeface="Verdana"/>
              </a:rPr>
              <a:t xml:space="preserve"> </a:t>
            </a:r>
            <a:r>
              <a:rPr sz="2100" spc="-114" dirty="0">
                <a:latin typeface="Verdana"/>
                <a:cs typeface="Verdana"/>
              </a:rPr>
              <a:t>you</a:t>
            </a:r>
            <a:r>
              <a:rPr sz="2100" spc="-190" dirty="0">
                <a:latin typeface="Verdana"/>
                <a:cs typeface="Verdana"/>
              </a:rPr>
              <a:t xml:space="preserve"> </a:t>
            </a:r>
            <a:r>
              <a:rPr sz="2100" spc="-90" dirty="0">
                <a:latin typeface="Verdana"/>
                <a:cs typeface="Verdana"/>
              </a:rPr>
              <a:t>felt</a:t>
            </a:r>
            <a:r>
              <a:rPr sz="2100" spc="-185" dirty="0">
                <a:latin typeface="Verdana"/>
                <a:cs typeface="Verdana"/>
              </a:rPr>
              <a:t xml:space="preserve"> </a:t>
            </a:r>
            <a:r>
              <a:rPr sz="2100" spc="-35" dirty="0">
                <a:latin typeface="Verdana"/>
                <a:cs typeface="Verdana"/>
              </a:rPr>
              <a:t xml:space="preserve">deeply </a:t>
            </a:r>
            <a:r>
              <a:rPr sz="2100" spc="-80" dirty="0">
                <a:latin typeface="Verdana"/>
                <a:cs typeface="Verdana"/>
              </a:rPr>
              <a:t>fulfilled</a:t>
            </a:r>
            <a:r>
              <a:rPr sz="2100" spc="-130" dirty="0">
                <a:latin typeface="Verdana"/>
                <a:cs typeface="Verdana"/>
              </a:rPr>
              <a:t xml:space="preserve"> </a:t>
            </a:r>
            <a:r>
              <a:rPr sz="2100" spc="-110" dirty="0">
                <a:latin typeface="Verdana"/>
                <a:cs typeface="Verdana"/>
              </a:rPr>
              <a:t>or</a:t>
            </a:r>
            <a:r>
              <a:rPr sz="2100" spc="-190" dirty="0">
                <a:latin typeface="Verdana"/>
                <a:cs typeface="Verdana"/>
              </a:rPr>
              <a:t xml:space="preserve"> </a:t>
            </a:r>
            <a:r>
              <a:rPr sz="2100" spc="-10" dirty="0">
                <a:latin typeface="Verdana"/>
                <a:cs typeface="Verdana"/>
              </a:rPr>
              <a:t>joyful.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90474" y="1057375"/>
            <a:ext cx="477520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75" dirty="0">
                <a:latin typeface="Century Gothic"/>
                <a:cs typeface="Century Gothic"/>
              </a:rPr>
              <a:t>Moments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When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I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Felt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Most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35" dirty="0">
                <a:latin typeface="Century Gothic"/>
                <a:cs typeface="Century Gothic"/>
              </a:rPr>
              <a:t>Alive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90474" y="4869701"/>
            <a:ext cx="5895975" cy="129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75" dirty="0">
                <a:latin typeface="Century Gothic"/>
                <a:cs typeface="Century Gothic"/>
              </a:rPr>
              <a:t>People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Often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Associate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Me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10" dirty="0">
                <a:latin typeface="Century Gothic"/>
                <a:cs typeface="Century Gothic"/>
              </a:rPr>
              <a:t>With....</a:t>
            </a:r>
            <a:endParaRPr sz="26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140"/>
              </a:spcBef>
            </a:pPr>
            <a:endParaRPr sz="2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100" spc="-55" dirty="0">
                <a:latin typeface="Verdana"/>
                <a:cs typeface="Verdana"/>
              </a:rPr>
              <a:t>What</a:t>
            </a:r>
            <a:r>
              <a:rPr sz="2100" spc="-200" dirty="0">
                <a:latin typeface="Verdana"/>
                <a:cs typeface="Verdana"/>
              </a:rPr>
              <a:t xml:space="preserve"> </a:t>
            </a:r>
            <a:r>
              <a:rPr sz="2100" spc="-10" dirty="0">
                <a:latin typeface="Verdana"/>
                <a:cs typeface="Verdana"/>
              </a:rPr>
              <a:t>do</a:t>
            </a:r>
            <a:r>
              <a:rPr sz="2100" spc="-140" dirty="0">
                <a:latin typeface="Verdana"/>
                <a:cs typeface="Verdana"/>
              </a:rPr>
              <a:t xml:space="preserve"> </a:t>
            </a:r>
            <a:r>
              <a:rPr sz="2100" spc="-55" dirty="0">
                <a:latin typeface="Verdana"/>
                <a:cs typeface="Verdana"/>
              </a:rPr>
              <a:t>people</a:t>
            </a:r>
            <a:r>
              <a:rPr sz="2100" spc="-135" dirty="0">
                <a:latin typeface="Verdana"/>
                <a:cs typeface="Verdana"/>
              </a:rPr>
              <a:t xml:space="preserve"> </a:t>
            </a:r>
            <a:r>
              <a:rPr sz="2100" spc="-80" dirty="0">
                <a:latin typeface="Verdana"/>
                <a:cs typeface="Verdana"/>
              </a:rPr>
              <a:t>say</a:t>
            </a:r>
            <a:r>
              <a:rPr sz="2100" spc="-265" dirty="0">
                <a:latin typeface="Verdana"/>
                <a:cs typeface="Verdana"/>
              </a:rPr>
              <a:t xml:space="preserve"> </a:t>
            </a:r>
            <a:r>
              <a:rPr sz="2100" spc="-114" dirty="0">
                <a:latin typeface="Verdana"/>
                <a:cs typeface="Verdana"/>
              </a:rPr>
              <a:t>you</a:t>
            </a:r>
            <a:r>
              <a:rPr sz="2100" spc="-140" dirty="0">
                <a:latin typeface="Verdana"/>
                <a:cs typeface="Verdana"/>
              </a:rPr>
              <a:t xml:space="preserve"> </a:t>
            </a:r>
            <a:r>
              <a:rPr sz="2100" spc="-80" dirty="0">
                <a:latin typeface="Verdana"/>
                <a:cs typeface="Verdana"/>
              </a:rPr>
              <a:t>are</a:t>
            </a:r>
            <a:r>
              <a:rPr sz="2100" spc="-135" dirty="0">
                <a:latin typeface="Verdana"/>
                <a:cs typeface="Verdana"/>
              </a:rPr>
              <a:t xml:space="preserve"> </a:t>
            </a:r>
            <a:r>
              <a:rPr sz="2100" spc="-60" dirty="0">
                <a:latin typeface="Verdana"/>
                <a:cs typeface="Verdana"/>
              </a:rPr>
              <a:t>passionate</a:t>
            </a:r>
            <a:r>
              <a:rPr sz="2100" spc="-140" dirty="0">
                <a:latin typeface="Verdana"/>
                <a:cs typeface="Verdana"/>
              </a:rPr>
              <a:t xml:space="preserve"> </a:t>
            </a:r>
            <a:r>
              <a:rPr sz="2100" spc="-20" dirty="0">
                <a:latin typeface="Verdana"/>
                <a:cs typeface="Verdana"/>
              </a:rPr>
              <a:t>about?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44613"/>
            <a:ext cx="457390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4" dirty="0"/>
              <a:t>Section</a:t>
            </a:r>
            <a:r>
              <a:rPr sz="3200" spc="-425" dirty="0"/>
              <a:t xml:space="preserve"> </a:t>
            </a:r>
            <a:r>
              <a:rPr sz="3200" spc="-55" dirty="0"/>
              <a:t>B: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016000" y="2505138"/>
            <a:ext cx="6252845" cy="2544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0" dirty="0">
                <a:latin typeface="Century Gothic"/>
                <a:cs typeface="Century Gothic"/>
              </a:rPr>
              <a:t>What</a:t>
            </a:r>
            <a:r>
              <a:rPr sz="3200" spc="-175" dirty="0">
                <a:latin typeface="Century Gothic"/>
                <a:cs typeface="Century Gothic"/>
              </a:rPr>
              <a:t xml:space="preserve"> </a:t>
            </a:r>
            <a:r>
              <a:rPr sz="3200" spc="-80" dirty="0">
                <a:latin typeface="Century Gothic"/>
                <a:cs typeface="Century Gothic"/>
              </a:rPr>
              <a:t>Are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185" dirty="0">
                <a:latin typeface="Century Gothic"/>
                <a:cs typeface="Century Gothic"/>
              </a:rPr>
              <a:t>You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Good</a:t>
            </a:r>
            <a:r>
              <a:rPr sz="3200" spc="-170" dirty="0">
                <a:latin typeface="Century Gothic"/>
                <a:cs typeface="Century Gothic"/>
              </a:rPr>
              <a:t xml:space="preserve"> </a:t>
            </a:r>
            <a:r>
              <a:rPr sz="3200" spc="-25" dirty="0">
                <a:latin typeface="Century Gothic"/>
                <a:cs typeface="Century Gothic"/>
              </a:rPr>
              <a:t>At?</a:t>
            </a:r>
            <a:endParaRPr sz="3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140"/>
              </a:spcBef>
            </a:pPr>
            <a:endParaRPr sz="3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spc="-75" dirty="0">
                <a:latin typeface="Century Gothic"/>
                <a:cs typeface="Century Gothic"/>
              </a:rPr>
              <a:t>Skills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I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Feel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Confident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10" dirty="0">
                <a:latin typeface="Century Gothic"/>
                <a:cs typeface="Century Gothic"/>
              </a:rPr>
              <a:t>Using</a:t>
            </a:r>
            <a:endParaRPr sz="2600">
              <a:latin typeface="Century Gothic"/>
              <a:cs typeface="Century Gothic"/>
            </a:endParaRPr>
          </a:p>
          <a:p>
            <a:pPr marL="12700" marR="5080">
              <a:lnSpc>
                <a:spcPts val="2930"/>
              </a:lnSpc>
              <a:spcBef>
                <a:spcPts val="45"/>
              </a:spcBef>
            </a:pPr>
            <a:r>
              <a:rPr sz="2100" spc="-130" dirty="0">
                <a:latin typeface="Verdana"/>
                <a:cs typeface="Verdana"/>
              </a:rPr>
              <a:t>List</a:t>
            </a:r>
            <a:r>
              <a:rPr sz="2100" spc="-180" dirty="0">
                <a:latin typeface="Verdana"/>
                <a:cs typeface="Verdana"/>
              </a:rPr>
              <a:t xml:space="preserve"> </a:t>
            </a:r>
            <a:r>
              <a:rPr sz="2100" spc="-60" dirty="0">
                <a:latin typeface="Verdana"/>
                <a:cs typeface="Verdana"/>
              </a:rPr>
              <a:t>practical,</a:t>
            </a:r>
            <a:r>
              <a:rPr sz="2100" spc="-110" dirty="0">
                <a:latin typeface="Verdana"/>
                <a:cs typeface="Verdana"/>
              </a:rPr>
              <a:t xml:space="preserve"> </a:t>
            </a:r>
            <a:r>
              <a:rPr sz="2100" spc="-105" dirty="0">
                <a:latin typeface="Verdana"/>
                <a:cs typeface="Verdana"/>
              </a:rPr>
              <a:t>interpersonal,</a:t>
            </a:r>
            <a:r>
              <a:rPr sz="2100" spc="-114" dirty="0">
                <a:latin typeface="Verdana"/>
                <a:cs typeface="Verdana"/>
              </a:rPr>
              <a:t xml:space="preserve"> </a:t>
            </a:r>
            <a:r>
              <a:rPr sz="2100" spc="-100" dirty="0">
                <a:latin typeface="Verdana"/>
                <a:cs typeface="Verdana"/>
              </a:rPr>
              <a:t>creative,</a:t>
            </a:r>
            <a:r>
              <a:rPr sz="2100" spc="-110" dirty="0">
                <a:latin typeface="Verdana"/>
                <a:cs typeface="Verdana"/>
              </a:rPr>
              <a:t xml:space="preserve"> or</a:t>
            </a:r>
            <a:r>
              <a:rPr sz="2100" spc="-180" dirty="0">
                <a:latin typeface="Verdana"/>
                <a:cs typeface="Verdana"/>
              </a:rPr>
              <a:t xml:space="preserve"> </a:t>
            </a:r>
            <a:r>
              <a:rPr sz="2100" spc="-55" dirty="0">
                <a:latin typeface="Verdana"/>
                <a:cs typeface="Verdana"/>
              </a:rPr>
              <a:t xml:space="preserve">leadership </a:t>
            </a:r>
            <a:r>
              <a:rPr sz="2100" spc="-10" dirty="0">
                <a:latin typeface="Verdana"/>
                <a:cs typeface="Verdana"/>
              </a:rPr>
              <a:t>skills.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2990" y="6820541"/>
            <a:ext cx="529971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85" dirty="0">
                <a:latin typeface="Century Gothic"/>
                <a:cs typeface="Century Gothic"/>
              </a:rPr>
              <a:t>Things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People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Ask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Me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For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Help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20" dirty="0">
                <a:latin typeface="Century Gothic"/>
                <a:cs typeface="Century Gothic"/>
              </a:rPr>
              <a:t>With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31300" y="867054"/>
            <a:ext cx="419100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85" dirty="0">
                <a:latin typeface="Century Gothic"/>
                <a:cs typeface="Century Gothic"/>
              </a:rPr>
              <a:t>Achievements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55" dirty="0">
                <a:latin typeface="Century Gothic"/>
                <a:cs typeface="Century Gothic"/>
              </a:rPr>
              <a:t>I’m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Proud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25" dirty="0">
                <a:latin typeface="Century Gothic"/>
                <a:cs typeface="Century Gothic"/>
              </a:rPr>
              <a:t>Of</a:t>
            </a:r>
            <a:endParaRPr sz="2600">
              <a:latin typeface="Century Gothic"/>
              <a:cs typeface="Century Gothic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4562758"/>
            <a:ext cx="66675" cy="666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4915183"/>
            <a:ext cx="66675" cy="666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5267608"/>
            <a:ext cx="66675" cy="66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5620033"/>
            <a:ext cx="66675" cy="666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5972458"/>
            <a:ext cx="66675" cy="666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6324883"/>
            <a:ext cx="66675" cy="666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6677308"/>
            <a:ext cx="66675" cy="666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7029733"/>
            <a:ext cx="66675" cy="666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7382158"/>
            <a:ext cx="66675" cy="666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7734583"/>
            <a:ext cx="66675" cy="6667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8087008"/>
            <a:ext cx="66675" cy="6667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8439433"/>
            <a:ext cx="66675" cy="6667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8791858"/>
            <a:ext cx="66675" cy="6667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9144283"/>
            <a:ext cx="66675" cy="6667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4157" y="9496707"/>
            <a:ext cx="66675" cy="66674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9193332" y="3458579"/>
            <a:ext cx="3206115" cy="6196965"/>
          </a:xfrm>
          <a:prstGeom prst="rect">
            <a:avLst/>
          </a:prstGeom>
        </p:spPr>
        <p:txBody>
          <a:bodyPr vert="horz" wrap="square" lIns="0" tIns="1168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2600" spc="-55" dirty="0">
                <a:latin typeface="Century Gothic"/>
                <a:cs typeface="Century Gothic"/>
              </a:rPr>
              <a:t>My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Natural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Strengths:</a:t>
            </a:r>
            <a:endParaRPr sz="2600">
              <a:latin typeface="Century Gothic"/>
              <a:cs typeface="Century Gothic"/>
            </a:endParaRPr>
          </a:p>
          <a:p>
            <a:pPr marL="443865" marR="566420" indent="-431800">
              <a:lnSpc>
                <a:spcPct val="115599"/>
              </a:lnSpc>
              <a:spcBef>
                <a:spcPts val="254"/>
              </a:spcBef>
            </a:pPr>
            <a:r>
              <a:rPr sz="2000" spc="-60" dirty="0">
                <a:latin typeface="Century Gothic"/>
                <a:cs typeface="Century Gothic"/>
              </a:rPr>
              <a:t>Check</a:t>
            </a:r>
            <a:r>
              <a:rPr sz="2000" spc="-114" dirty="0">
                <a:latin typeface="Century Gothic"/>
                <a:cs typeface="Century Gothic"/>
              </a:rPr>
              <a:t xml:space="preserve"> </a:t>
            </a:r>
            <a:r>
              <a:rPr sz="2000" spc="-55" dirty="0">
                <a:latin typeface="Century Gothic"/>
                <a:cs typeface="Century Gothic"/>
              </a:rPr>
              <a:t>any</a:t>
            </a:r>
            <a:r>
              <a:rPr sz="2000" spc="-110" dirty="0">
                <a:latin typeface="Century Gothic"/>
                <a:cs typeface="Century Gothic"/>
              </a:rPr>
              <a:t xml:space="preserve"> </a:t>
            </a:r>
            <a:r>
              <a:rPr sz="2000" spc="-55" dirty="0">
                <a:latin typeface="Century Gothic"/>
                <a:cs typeface="Century Gothic"/>
              </a:rPr>
              <a:t>that</a:t>
            </a:r>
            <a:r>
              <a:rPr sz="2000" spc="-110" dirty="0">
                <a:latin typeface="Century Gothic"/>
                <a:cs typeface="Century Gothic"/>
              </a:rPr>
              <a:t xml:space="preserve"> </a:t>
            </a:r>
            <a:r>
              <a:rPr sz="2000" spc="-40" dirty="0">
                <a:latin typeface="Century Gothic"/>
                <a:cs typeface="Century Gothic"/>
              </a:rPr>
              <a:t xml:space="preserve">apply: </a:t>
            </a:r>
            <a:r>
              <a:rPr sz="2000" spc="-10" dirty="0">
                <a:latin typeface="Century Gothic"/>
                <a:cs typeface="Century Gothic"/>
              </a:rPr>
              <a:t>Listening Organizing Teaching</a:t>
            </a:r>
            <a:endParaRPr sz="2000">
              <a:latin typeface="Century Gothic"/>
              <a:cs typeface="Century Gothic"/>
            </a:endParaRPr>
          </a:p>
          <a:p>
            <a:pPr marL="443865" marR="924560">
              <a:lnSpc>
                <a:spcPct val="115599"/>
              </a:lnSpc>
            </a:pPr>
            <a:r>
              <a:rPr sz="2000" spc="-10" dirty="0">
                <a:latin typeface="Century Gothic"/>
                <a:cs typeface="Century Gothic"/>
              </a:rPr>
              <a:t xml:space="preserve">Creating </a:t>
            </a:r>
            <a:r>
              <a:rPr sz="2000" spc="-75" dirty="0">
                <a:latin typeface="Century Gothic"/>
                <a:cs typeface="Century Gothic"/>
              </a:rPr>
              <a:t>Problem-</a:t>
            </a:r>
            <a:r>
              <a:rPr sz="2000" spc="-50" dirty="0">
                <a:latin typeface="Century Gothic"/>
                <a:cs typeface="Century Gothic"/>
              </a:rPr>
              <a:t>solving</a:t>
            </a:r>
            <a:endParaRPr sz="2000">
              <a:latin typeface="Century Gothic"/>
              <a:cs typeface="Century Gothic"/>
            </a:endParaRPr>
          </a:p>
          <a:p>
            <a:pPr marL="443865" marR="494030">
              <a:lnSpc>
                <a:spcPct val="115599"/>
              </a:lnSpc>
            </a:pPr>
            <a:r>
              <a:rPr sz="2000" spc="-75" dirty="0">
                <a:latin typeface="Century Gothic"/>
                <a:cs typeface="Century Gothic"/>
              </a:rPr>
              <a:t>Encouraging</a:t>
            </a:r>
            <a:r>
              <a:rPr sz="2000" spc="-50" dirty="0">
                <a:latin typeface="Century Gothic"/>
                <a:cs typeface="Century Gothic"/>
              </a:rPr>
              <a:t xml:space="preserve"> </a:t>
            </a:r>
            <a:r>
              <a:rPr sz="2000" spc="-45" dirty="0">
                <a:latin typeface="Century Gothic"/>
                <a:cs typeface="Century Gothic"/>
              </a:rPr>
              <a:t xml:space="preserve">others </a:t>
            </a:r>
            <a:r>
              <a:rPr sz="2000" spc="-70" dirty="0">
                <a:latin typeface="Century Gothic"/>
                <a:cs typeface="Century Gothic"/>
              </a:rPr>
              <a:t>Strategic</a:t>
            </a:r>
            <a:r>
              <a:rPr sz="2000" spc="-65" dirty="0">
                <a:latin typeface="Century Gothic"/>
                <a:cs typeface="Century Gothic"/>
              </a:rPr>
              <a:t xml:space="preserve"> </a:t>
            </a:r>
            <a:r>
              <a:rPr sz="2000" spc="-10" dirty="0">
                <a:latin typeface="Century Gothic"/>
                <a:cs typeface="Century Gothic"/>
              </a:rPr>
              <a:t>thinking Leadership</a:t>
            </a:r>
            <a:endParaRPr sz="2000">
              <a:latin typeface="Century Gothic"/>
              <a:cs typeface="Century Gothic"/>
            </a:endParaRPr>
          </a:p>
          <a:p>
            <a:pPr marL="443865" marR="393065">
              <a:lnSpc>
                <a:spcPct val="115599"/>
              </a:lnSpc>
            </a:pPr>
            <a:r>
              <a:rPr sz="2000" spc="-70" dirty="0">
                <a:latin typeface="Century Gothic"/>
                <a:cs typeface="Century Gothic"/>
              </a:rPr>
              <a:t>Building</a:t>
            </a:r>
            <a:r>
              <a:rPr sz="2000" spc="-75" dirty="0">
                <a:latin typeface="Century Gothic"/>
                <a:cs typeface="Century Gothic"/>
              </a:rPr>
              <a:t xml:space="preserve"> </a:t>
            </a:r>
            <a:r>
              <a:rPr sz="2000" spc="-60" dirty="0">
                <a:latin typeface="Century Gothic"/>
                <a:cs typeface="Century Gothic"/>
              </a:rPr>
              <a:t xml:space="preserve">relationships </a:t>
            </a:r>
            <a:r>
              <a:rPr sz="2000" spc="-10" dirty="0">
                <a:latin typeface="Century Gothic"/>
                <a:cs typeface="Century Gothic"/>
              </a:rPr>
              <a:t>Writing</a:t>
            </a:r>
            <a:endParaRPr sz="2000">
              <a:latin typeface="Century Gothic"/>
              <a:cs typeface="Century Gothic"/>
            </a:endParaRPr>
          </a:p>
          <a:p>
            <a:pPr marL="443865" marR="831850">
              <a:lnSpc>
                <a:spcPct val="115599"/>
              </a:lnSpc>
            </a:pPr>
            <a:r>
              <a:rPr sz="2000" spc="-10" dirty="0">
                <a:latin typeface="Century Gothic"/>
                <a:cs typeface="Century Gothic"/>
              </a:rPr>
              <a:t xml:space="preserve">Speaking </a:t>
            </a:r>
            <a:r>
              <a:rPr sz="2000" spc="-80" dirty="0">
                <a:latin typeface="Century Gothic"/>
                <a:cs typeface="Century Gothic"/>
              </a:rPr>
              <a:t>Technical</a:t>
            </a:r>
            <a:r>
              <a:rPr sz="2000" spc="-75" dirty="0">
                <a:latin typeface="Century Gothic"/>
                <a:cs typeface="Century Gothic"/>
              </a:rPr>
              <a:t xml:space="preserve"> </a:t>
            </a:r>
            <a:r>
              <a:rPr sz="2000" spc="-10" dirty="0">
                <a:latin typeface="Century Gothic"/>
                <a:cs typeface="Century Gothic"/>
              </a:rPr>
              <a:t xml:space="preserve">skills </a:t>
            </a:r>
            <a:r>
              <a:rPr sz="2000" spc="-65" dirty="0">
                <a:latin typeface="Century Gothic"/>
                <a:cs typeface="Century Gothic"/>
              </a:rPr>
              <a:t>Caring</a:t>
            </a:r>
            <a:r>
              <a:rPr sz="2000" spc="-105" dirty="0">
                <a:latin typeface="Century Gothic"/>
                <a:cs typeface="Century Gothic"/>
              </a:rPr>
              <a:t xml:space="preserve"> </a:t>
            </a:r>
            <a:r>
              <a:rPr sz="2000" spc="-50" dirty="0">
                <a:latin typeface="Century Gothic"/>
                <a:cs typeface="Century Gothic"/>
              </a:rPr>
              <a:t>for</a:t>
            </a:r>
            <a:r>
              <a:rPr sz="2000" spc="-95" dirty="0">
                <a:latin typeface="Century Gothic"/>
                <a:cs typeface="Century Gothic"/>
              </a:rPr>
              <a:t xml:space="preserve"> </a:t>
            </a:r>
            <a:r>
              <a:rPr sz="2000" spc="-50" dirty="0">
                <a:latin typeface="Century Gothic"/>
                <a:cs typeface="Century Gothic"/>
              </a:rPr>
              <a:t xml:space="preserve">others </a:t>
            </a:r>
            <a:r>
              <a:rPr sz="2000" spc="-60" dirty="0">
                <a:latin typeface="Century Gothic"/>
                <a:cs typeface="Century Gothic"/>
              </a:rPr>
              <a:t>Learning</a:t>
            </a:r>
            <a:r>
              <a:rPr sz="2000" spc="-90" dirty="0">
                <a:latin typeface="Century Gothic"/>
                <a:cs typeface="Century Gothic"/>
              </a:rPr>
              <a:t xml:space="preserve"> </a:t>
            </a:r>
            <a:r>
              <a:rPr sz="2000" spc="-10" dirty="0">
                <a:latin typeface="Century Gothic"/>
                <a:cs typeface="Century Gothic"/>
              </a:rPr>
              <a:t>quickly Adaptability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44613"/>
            <a:ext cx="481647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4" dirty="0"/>
              <a:t>Section</a:t>
            </a:r>
            <a:r>
              <a:rPr sz="3200" spc="-425" dirty="0"/>
              <a:t xml:space="preserve"> </a:t>
            </a:r>
            <a:r>
              <a:rPr sz="3200" spc="-50" dirty="0"/>
              <a:t>C: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016000" y="2505138"/>
            <a:ext cx="5361305" cy="1302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0" dirty="0">
                <a:latin typeface="Century Gothic"/>
                <a:cs typeface="Century Gothic"/>
              </a:rPr>
              <a:t>What</a:t>
            </a:r>
            <a:r>
              <a:rPr sz="3200" spc="-165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Does</a:t>
            </a:r>
            <a:r>
              <a:rPr sz="3200" spc="-165" dirty="0">
                <a:latin typeface="Century Gothic"/>
                <a:cs typeface="Century Gothic"/>
              </a:rPr>
              <a:t xml:space="preserve"> </a:t>
            </a:r>
            <a:r>
              <a:rPr sz="3200" spc="-80" dirty="0">
                <a:latin typeface="Century Gothic"/>
                <a:cs typeface="Century Gothic"/>
              </a:rPr>
              <a:t>the</a:t>
            </a:r>
            <a:r>
              <a:rPr sz="3200" spc="-165" dirty="0">
                <a:latin typeface="Century Gothic"/>
                <a:cs typeface="Century Gothic"/>
              </a:rPr>
              <a:t xml:space="preserve"> </a:t>
            </a:r>
            <a:r>
              <a:rPr sz="3200" spc="-95" dirty="0">
                <a:latin typeface="Century Gothic"/>
                <a:cs typeface="Century Gothic"/>
              </a:rPr>
              <a:t>World</a:t>
            </a:r>
            <a:r>
              <a:rPr sz="3200" spc="-165" dirty="0">
                <a:latin typeface="Century Gothic"/>
                <a:cs typeface="Century Gothic"/>
              </a:rPr>
              <a:t xml:space="preserve"> </a:t>
            </a:r>
            <a:r>
              <a:rPr sz="3200" spc="-25" dirty="0">
                <a:latin typeface="Century Gothic"/>
                <a:cs typeface="Century Gothic"/>
              </a:rPr>
              <a:t>Need?</a:t>
            </a:r>
            <a:endParaRPr sz="3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700" spc="-85" dirty="0">
                <a:latin typeface="Century Gothic"/>
                <a:cs typeface="Century Gothic"/>
              </a:rPr>
              <a:t>Problems</a:t>
            </a:r>
            <a:r>
              <a:rPr sz="2700" spc="-155" dirty="0">
                <a:latin typeface="Century Gothic"/>
                <a:cs typeface="Century Gothic"/>
              </a:rPr>
              <a:t xml:space="preserve"> </a:t>
            </a:r>
            <a:r>
              <a:rPr sz="2700" dirty="0">
                <a:latin typeface="Century Gothic"/>
                <a:cs typeface="Century Gothic"/>
              </a:rPr>
              <a:t>I</a:t>
            </a:r>
            <a:r>
              <a:rPr sz="2700" spc="-155" dirty="0">
                <a:latin typeface="Century Gothic"/>
                <a:cs typeface="Century Gothic"/>
              </a:rPr>
              <a:t xml:space="preserve"> </a:t>
            </a:r>
            <a:r>
              <a:rPr sz="2700" spc="-75" dirty="0">
                <a:latin typeface="Century Gothic"/>
                <a:cs typeface="Century Gothic"/>
              </a:rPr>
              <a:t>Care</a:t>
            </a:r>
            <a:r>
              <a:rPr sz="2700" spc="-155" dirty="0">
                <a:latin typeface="Century Gothic"/>
                <a:cs typeface="Century Gothic"/>
              </a:rPr>
              <a:t xml:space="preserve"> </a:t>
            </a:r>
            <a:r>
              <a:rPr sz="2700" spc="-10" dirty="0">
                <a:latin typeface="Century Gothic"/>
                <a:cs typeface="Century Gothic"/>
              </a:rPr>
              <a:t>About</a:t>
            </a:r>
            <a:endParaRPr sz="2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400" spc="-60" dirty="0">
                <a:latin typeface="Century Gothic"/>
                <a:cs typeface="Century Gothic"/>
              </a:rPr>
              <a:t>What</a:t>
            </a:r>
            <a:r>
              <a:rPr sz="2400" spc="-114" dirty="0">
                <a:latin typeface="Century Gothic"/>
                <a:cs typeface="Century Gothic"/>
              </a:rPr>
              <a:t xml:space="preserve"> </a:t>
            </a:r>
            <a:r>
              <a:rPr sz="2400" spc="-75" dirty="0">
                <a:latin typeface="Century Gothic"/>
                <a:cs typeface="Century Gothic"/>
              </a:rPr>
              <a:t>issues</a:t>
            </a:r>
            <a:r>
              <a:rPr sz="2400" spc="-114" dirty="0">
                <a:latin typeface="Century Gothic"/>
                <a:cs typeface="Century Gothic"/>
              </a:rPr>
              <a:t xml:space="preserve"> </a:t>
            </a:r>
            <a:r>
              <a:rPr sz="2400" spc="-80" dirty="0">
                <a:latin typeface="Century Gothic"/>
                <a:cs typeface="Century Gothic"/>
              </a:rPr>
              <a:t>frustrate</a:t>
            </a:r>
            <a:r>
              <a:rPr sz="2400" spc="-114" dirty="0">
                <a:latin typeface="Century Gothic"/>
                <a:cs typeface="Century Gothic"/>
              </a:rPr>
              <a:t xml:space="preserve"> </a:t>
            </a:r>
            <a:r>
              <a:rPr sz="2400" spc="-55" dirty="0">
                <a:latin typeface="Century Gothic"/>
                <a:cs typeface="Century Gothic"/>
              </a:rPr>
              <a:t>or</a:t>
            </a:r>
            <a:r>
              <a:rPr sz="2400" spc="-114" dirty="0">
                <a:latin typeface="Century Gothic"/>
                <a:cs typeface="Century Gothic"/>
              </a:rPr>
              <a:t xml:space="preserve"> </a:t>
            </a:r>
            <a:r>
              <a:rPr sz="2400" spc="-75" dirty="0">
                <a:latin typeface="Century Gothic"/>
                <a:cs typeface="Century Gothic"/>
              </a:rPr>
              <a:t>concern</a:t>
            </a:r>
            <a:r>
              <a:rPr sz="2400" spc="-114" dirty="0">
                <a:latin typeface="Century Gothic"/>
                <a:cs typeface="Century Gothic"/>
              </a:rPr>
              <a:t xml:space="preserve"> </a:t>
            </a:r>
            <a:r>
              <a:rPr sz="2400" spc="-20" dirty="0">
                <a:latin typeface="Century Gothic"/>
                <a:cs typeface="Century Gothic"/>
              </a:rPr>
              <a:t>you?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296" y="6385907"/>
            <a:ext cx="560768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75" dirty="0">
                <a:latin typeface="Century Gothic"/>
                <a:cs typeface="Century Gothic"/>
              </a:rPr>
              <a:t>Causes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50" dirty="0">
                <a:latin typeface="Century Gothic"/>
                <a:cs typeface="Century Gothic"/>
              </a:rPr>
              <a:t>or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Communities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I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Care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35" dirty="0">
                <a:latin typeface="Century Gothic"/>
                <a:cs typeface="Century Gothic"/>
              </a:rPr>
              <a:t>About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76217" y="2554033"/>
            <a:ext cx="610362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40" dirty="0">
                <a:latin typeface="Century Gothic"/>
                <a:cs typeface="Century Gothic"/>
              </a:rPr>
              <a:t>If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I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could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Improve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One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Thing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in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the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30" dirty="0">
                <a:latin typeface="Century Gothic"/>
                <a:cs typeface="Century Gothic"/>
              </a:rPr>
              <a:t>World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76217" y="6313536"/>
            <a:ext cx="41408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05" dirty="0">
                <a:latin typeface="Century Gothic"/>
                <a:cs typeface="Century Gothic"/>
              </a:rPr>
              <a:t>Ways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I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Enjoy</a:t>
            </a:r>
            <a:r>
              <a:rPr sz="2600" spc="-155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Helping</a:t>
            </a:r>
            <a:r>
              <a:rPr sz="2600" spc="-150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Others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600"/>
              </a:lnSpc>
              <a:spcBef>
                <a:spcPts val="3600"/>
              </a:spcBef>
            </a:pPr>
            <a:r>
              <a:rPr sz="3200" spc="-210" dirty="0"/>
              <a:t>Section</a:t>
            </a:r>
            <a:r>
              <a:rPr sz="3200" spc="-415" dirty="0"/>
              <a:t xml:space="preserve"> </a:t>
            </a:r>
            <a:r>
              <a:rPr sz="3200" spc="-25" dirty="0"/>
              <a:t>D:</a:t>
            </a:r>
          </a:p>
          <a:p>
            <a:pPr marL="12700">
              <a:lnSpc>
                <a:spcPts val="3600"/>
              </a:lnSpc>
            </a:pPr>
            <a:r>
              <a:rPr sz="3200" spc="-215" dirty="0"/>
              <a:t>What</a:t>
            </a:r>
            <a:r>
              <a:rPr sz="3200" spc="-434" dirty="0"/>
              <a:t xml:space="preserve"> </a:t>
            </a:r>
            <a:r>
              <a:rPr sz="3200" spc="-220" dirty="0"/>
              <a:t>Can</a:t>
            </a:r>
            <a:r>
              <a:rPr sz="3200" spc="-430" dirty="0"/>
              <a:t xml:space="preserve"> </a:t>
            </a:r>
            <a:r>
              <a:rPr sz="3200" spc="-980" dirty="0"/>
              <a:t>Y</a:t>
            </a:r>
            <a:r>
              <a:rPr sz="3200" spc="-254" dirty="0"/>
              <a:t>o</a:t>
            </a:r>
            <a:r>
              <a:rPr sz="3200" spc="-20" dirty="0"/>
              <a:t>u</a:t>
            </a:r>
            <a:r>
              <a:rPr sz="3200" spc="-425" dirty="0"/>
              <a:t xml:space="preserve"> </a:t>
            </a:r>
            <a:r>
              <a:rPr sz="3200" spc="-145" dirty="0"/>
              <a:t>Be</a:t>
            </a:r>
            <a:r>
              <a:rPr sz="3200" spc="-434" dirty="0"/>
              <a:t xml:space="preserve"> </a:t>
            </a:r>
            <a:r>
              <a:rPr sz="3200" spc="-254" dirty="0"/>
              <a:t>Rewarded</a:t>
            </a:r>
            <a:r>
              <a:rPr sz="3200" spc="-455" dirty="0"/>
              <a:t xml:space="preserve"> </a:t>
            </a:r>
            <a:r>
              <a:rPr sz="3200" spc="-20" dirty="0"/>
              <a:t>For?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-12700" y="5992280"/>
            <a:ext cx="53124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spc="-85" dirty="0">
                <a:latin typeface="Century Gothic"/>
                <a:cs typeface="Century Gothic"/>
              </a:rPr>
              <a:t>Experiences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Where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dirty="0">
                <a:latin typeface="Century Gothic"/>
                <a:cs typeface="Century Gothic"/>
              </a:rPr>
              <a:t>I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65" dirty="0">
                <a:latin typeface="Century Gothic"/>
                <a:cs typeface="Century Gothic"/>
              </a:rPr>
              <a:t>Felt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Useful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25" dirty="0">
                <a:latin typeface="Century Gothic"/>
                <a:cs typeface="Century Gothic"/>
              </a:rPr>
              <a:t xml:space="preserve">and </a:t>
            </a:r>
            <a:r>
              <a:rPr sz="2600" spc="-10" dirty="0">
                <a:latin typeface="Century Gothic"/>
                <a:cs typeface="Century Gothic"/>
              </a:rPr>
              <a:t>Appreciated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316" y="2895018"/>
            <a:ext cx="523049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85" dirty="0">
                <a:latin typeface="Century Gothic"/>
                <a:cs typeface="Century Gothic"/>
              </a:rPr>
              <a:t>Work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50" dirty="0">
                <a:latin typeface="Century Gothic"/>
                <a:cs typeface="Century Gothic"/>
              </a:rPr>
              <a:t>or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Contributions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Others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Value</a:t>
            </a:r>
            <a:endParaRPr sz="2600">
              <a:latin typeface="Century Gothic"/>
              <a:cs typeface="Century Gothic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6672452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7024877"/>
            <a:ext cx="85725" cy="857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7377302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7729727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8082152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8434576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8787001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9139426"/>
            <a:ext cx="85725" cy="857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9491851"/>
            <a:ext cx="85725" cy="857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6007" y="9844276"/>
            <a:ext cx="85725" cy="8572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162807" y="5763830"/>
            <a:ext cx="4632325" cy="4277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90" dirty="0">
                <a:latin typeface="Century Gothic"/>
                <a:cs typeface="Century Gothic"/>
              </a:rPr>
              <a:t>Opportunities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55" dirty="0">
                <a:latin typeface="Century Gothic"/>
                <a:cs typeface="Century Gothic"/>
              </a:rPr>
              <a:t>I’d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like</a:t>
            </a:r>
            <a:r>
              <a:rPr sz="2600" spc="-125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to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50" dirty="0">
                <a:latin typeface="Century Gothic"/>
                <a:cs typeface="Century Gothic"/>
              </a:rPr>
              <a:t>Explore</a:t>
            </a:r>
            <a:endParaRPr sz="2600">
              <a:latin typeface="Century Gothic"/>
              <a:cs typeface="Century Gothic"/>
            </a:endParaRPr>
          </a:p>
          <a:p>
            <a:pPr marL="443865" marR="3028315">
              <a:lnSpc>
                <a:spcPct val="115599"/>
              </a:lnSpc>
              <a:spcBef>
                <a:spcPts val="2610"/>
              </a:spcBef>
            </a:pPr>
            <a:r>
              <a:rPr sz="2000" spc="-25" dirty="0">
                <a:latin typeface="Verdana"/>
                <a:cs typeface="Verdana"/>
              </a:rPr>
              <a:t xml:space="preserve">Coaching </a:t>
            </a:r>
            <a:r>
              <a:rPr sz="2000" spc="-10" dirty="0">
                <a:latin typeface="Verdana"/>
                <a:cs typeface="Verdana"/>
              </a:rPr>
              <a:t>Teaching</a:t>
            </a:r>
            <a:endParaRPr sz="2000">
              <a:latin typeface="Verdana"/>
              <a:cs typeface="Verdana"/>
            </a:endParaRPr>
          </a:p>
          <a:p>
            <a:pPr marL="443865" marR="840105">
              <a:lnSpc>
                <a:spcPct val="115599"/>
              </a:lnSpc>
            </a:pPr>
            <a:r>
              <a:rPr sz="2000" spc="-114" dirty="0">
                <a:latin typeface="Verdana"/>
                <a:cs typeface="Verdana"/>
              </a:rPr>
              <a:t>Entrepreneurship/side</a:t>
            </a:r>
            <a:r>
              <a:rPr sz="2000" spc="25" dirty="0">
                <a:latin typeface="Verdana"/>
                <a:cs typeface="Verdana"/>
              </a:rPr>
              <a:t xml:space="preserve"> </a:t>
            </a:r>
            <a:r>
              <a:rPr sz="2000" spc="-70" dirty="0">
                <a:latin typeface="Verdana"/>
                <a:cs typeface="Verdana"/>
              </a:rPr>
              <a:t xml:space="preserve">hustle </a:t>
            </a:r>
            <a:r>
              <a:rPr sz="2000" spc="-75" dirty="0">
                <a:latin typeface="Verdana"/>
                <a:cs typeface="Verdana"/>
              </a:rPr>
              <a:t>Creative</a:t>
            </a:r>
            <a:r>
              <a:rPr sz="2000" spc="-150" dirty="0">
                <a:latin typeface="Verdana"/>
                <a:cs typeface="Verdana"/>
              </a:rPr>
              <a:t xml:space="preserve"> </a:t>
            </a:r>
            <a:r>
              <a:rPr sz="2000" spc="-20" dirty="0">
                <a:latin typeface="Verdana"/>
                <a:cs typeface="Verdana"/>
              </a:rPr>
              <a:t>work</a:t>
            </a:r>
            <a:endParaRPr sz="2000">
              <a:latin typeface="Verdana"/>
              <a:cs typeface="Verdana"/>
            </a:endParaRPr>
          </a:p>
          <a:p>
            <a:pPr marL="443865" marR="1518920">
              <a:lnSpc>
                <a:spcPct val="115599"/>
              </a:lnSpc>
            </a:pPr>
            <a:r>
              <a:rPr sz="2000" spc="-120" dirty="0">
                <a:latin typeface="Verdana"/>
                <a:cs typeface="Verdana"/>
              </a:rPr>
              <a:t>Community</a:t>
            </a:r>
            <a:r>
              <a:rPr sz="2000" spc="-130" dirty="0">
                <a:latin typeface="Verdana"/>
                <a:cs typeface="Verdana"/>
              </a:rPr>
              <a:t xml:space="preserve"> </a:t>
            </a:r>
            <a:r>
              <a:rPr sz="2000" spc="-55" dirty="0">
                <a:latin typeface="Verdana"/>
                <a:cs typeface="Verdana"/>
              </a:rPr>
              <a:t xml:space="preserve">leadership </a:t>
            </a:r>
            <a:r>
              <a:rPr sz="2000" spc="-10" dirty="0">
                <a:latin typeface="Verdana"/>
                <a:cs typeface="Verdana"/>
              </a:rPr>
              <a:t xml:space="preserve">Consulting </a:t>
            </a:r>
            <a:r>
              <a:rPr sz="2000" spc="-100" dirty="0">
                <a:latin typeface="Verdana"/>
                <a:cs typeface="Verdana"/>
              </a:rPr>
              <a:t>Wellness/support</a:t>
            </a:r>
            <a:r>
              <a:rPr sz="2000" spc="-120" dirty="0">
                <a:latin typeface="Verdana"/>
                <a:cs typeface="Verdana"/>
              </a:rPr>
              <a:t xml:space="preserve"> </a:t>
            </a:r>
            <a:r>
              <a:rPr sz="2000" spc="-80" dirty="0">
                <a:latin typeface="Verdana"/>
                <a:cs typeface="Verdana"/>
              </a:rPr>
              <a:t xml:space="preserve">work </a:t>
            </a:r>
            <a:r>
              <a:rPr sz="2000" spc="-125" dirty="0">
                <a:latin typeface="Verdana"/>
                <a:cs typeface="Verdana"/>
              </a:rPr>
              <a:t>Skilled</a:t>
            </a:r>
            <a:r>
              <a:rPr sz="2000" spc="-160" dirty="0">
                <a:latin typeface="Verdana"/>
                <a:cs typeface="Verdana"/>
              </a:rPr>
              <a:t xml:space="preserve"> </a:t>
            </a:r>
            <a:r>
              <a:rPr sz="2000" spc="-10" dirty="0">
                <a:latin typeface="Verdana"/>
                <a:cs typeface="Verdana"/>
              </a:rPr>
              <a:t xml:space="preserve">trades </a:t>
            </a:r>
            <a:r>
              <a:rPr sz="2000" spc="-40" dirty="0">
                <a:latin typeface="Verdana"/>
                <a:cs typeface="Verdana"/>
              </a:rPr>
              <a:t xml:space="preserve">Writing/speaking </a:t>
            </a:r>
            <a:r>
              <a:rPr sz="2000" spc="-10" dirty="0">
                <a:latin typeface="Verdana"/>
                <a:cs typeface="Verdana"/>
              </a:rPr>
              <a:t>Other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66370" y="2705518"/>
            <a:ext cx="56610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80" dirty="0">
                <a:latin typeface="Century Gothic"/>
                <a:cs typeface="Century Gothic"/>
              </a:rPr>
              <a:t>What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People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100" dirty="0">
                <a:latin typeface="Century Gothic"/>
                <a:cs typeface="Century Gothic"/>
              </a:rPr>
              <a:t>Would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Likely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Pay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Me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25" dirty="0">
                <a:latin typeface="Century Gothic"/>
                <a:cs typeface="Century Gothic"/>
              </a:rPr>
              <a:t>For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85616" y="1272529"/>
            <a:ext cx="15060930" cy="295148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 marR="5080" algn="ctr">
              <a:lnSpc>
                <a:spcPts val="7200"/>
              </a:lnSpc>
              <a:spcBef>
                <a:spcPts val="1540"/>
              </a:spcBef>
            </a:pPr>
            <a:r>
              <a:rPr sz="3200" spc="-919" dirty="0"/>
              <a:t>Y</a:t>
            </a:r>
            <a:r>
              <a:rPr sz="3200" spc="-240" dirty="0"/>
              <a:t>o</a:t>
            </a:r>
            <a:r>
              <a:rPr sz="3200" spc="-20" dirty="0"/>
              <a:t>u</a:t>
            </a:r>
            <a:r>
              <a:rPr sz="3200" spc="-420" dirty="0"/>
              <a:t xml:space="preserve"> </a:t>
            </a:r>
            <a:r>
              <a:rPr sz="3200" spc="-170" dirty="0"/>
              <a:t>are</a:t>
            </a:r>
            <a:r>
              <a:rPr sz="3200" spc="-420" dirty="0"/>
              <a:t xml:space="preserve"> </a:t>
            </a:r>
            <a:r>
              <a:rPr sz="3200" spc="-210" dirty="0"/>
              <a:t>ready</a:t>
            </a:r>
            <a:r>
              <a:rPr sz="3200" spc="-420" dirty="0"/>
              <a:t xml:space="preserve"> </a:t>
            </a:r>
            <a:r>
              <a:rPr sz="3200" spc="-110" dirty="0"/>
              <a:t>to</a:t>
            </a:r>
            <a:r>
              <a:rPr sz="3200" spc="-415" dirty="0"/>
              <a:t xml:space="preserve"> </a:t>
            </a:r>
            <a:r>
              <a:rPr sz="3200" spc="-215" dirty="0"/>
              <a:t>participate</a:t>
            </a:r>
            <a:r>
              <a:rPr sz="3200" spc="-420" dirty="0"/>
              <a:t xml:space="preserve"> </a:t>
            </a:r>
            <a:r>
              <a:rPr sz="3200" spc="-110" dirty="0"/>
              <a:t>in</a:t>
            </a:r>
            <a:r>
              <a:rPr sz="3200" spc="-420" dirty="0"/>
              <a:t xml:space="preserve"> </a:t>
            </a:r>
            <a:r>
              <a:rPr sz="3200" spc="-25" dirty="0"/>
              <a:t xml:space="preserve">the </a:t>
            </a:r>
            <a:r>
              <a:rPr sz="3200" spc="-200" dirty="0"/>
              <a:t>Ikigai</a:t>
            </a:r>
            <a:r>
              <a:rPr sz="3200" spc="-420" dirty="0"/>
              <a:t xml:space="preserve"> </a:t>
            </a:r>
            <a:r>
              <a:rPr sz="3200" spc="-590" dirty="0"/>
              <a:t>W</a:t>
            </a:r>
            <a:r>
              <a:rPr sz="3200" spc="-229" dirty="0"/>
              <a:t>o</a:t>
            </a:r>
            <a:r>
              <a:rPr sz="3200" spc="-20" dirty="0"/>
              <a:t>r</a:t>
            </a:r>
            <a:r>
              <a:rPr sz="3200" spc="-229" dirty="0"/>
              <a:t>k</a:t>
            </a:r>
            <a:r>
              <a:rPr sz="3200" spc="-235" dirty="0"/>
              <a:t>s</a:t>
            </a:r>
            <a:r>
              <a:rPr sz="3200" spc="-229" dirty="0"/>
              <a:t>ho</a:t>
            </a:r>
            <a:r>
              <a:rPr sz="3200" spc="-10" dirty="0"/>
              <a:t>p</a:t>
            </a:r>
            <a:r>
              <a:rPr sz="3200" spc="-409" dirty="0"/>
              <a:t xml:space="preserve"> </a:t>
            </a:r>
            <a:r>
              <a:rPr sz="3200" dirty="0"/>
              <a:t>-</a:t>
            </a:r>
            <a:r>
              <a:rPr sz="3200" spc="-420" dirty="0"/>
              <a:t xml:space="preserve"> </a:t>
            </a:r>
            <a:r>
              <a:rPr sz="3200" spc="-165" dirty="0"/>
              <a:t>you</a:t>
            </a:r>
            <a:r>
              <a:rPr sz="3200" spc="-415" dirty="0"/>
              <a:t xml:space="preserve"> </a:t>
            </a:r>
            <a:r>
              <a:rPr sz="3200" spc="-170" dirty="0"/>
              <a:t>can</a:t>
            </a:r>
            <a:r>
              <a:rPr sz="3200" spc="-415" dirty="0"/>
              <a:t xml:space="preserve"> </a:t>
            </a:r>
            <a:r>
              <a:rPr sz="3200" spc="-155" dirty="0"/>
              <a:t xml:space="preserve">complete </a:t>
            </a:r>
            <a:r>
              <a:rPr sz="3200" spc="-185" dirty="0"/>
              <a:t>Part</a:t>
            </a:r>
            <a:r>
              <a:rPr sz="3200" spc="-425" dirty="0"/>
              <a:t xml:space="preserve"> </a:t>
            </a:r>
            <a:r>
              <a:rPr sz="3200" dirty="0"/>
              <a:t>2</a:t>
            </a:r>
            <a:r>
              <a:rPr sz="3200" spc="-420" dirty="0"/>
              <a:t xml:space="preserve"> </a:t>
            </a:r>
            <a:r>
              <a:rPr sz="3200" spc="-170" dirty="0"/>
              <a:t>and</a:t>
            </a:r>
            <a:r>
              <a:rPr sz="3200" spc="-420" dirty="0"/>
              <a:t xml:space="preserve"> </a:t>
            </a:r>
            <a:r>
              <a:rPr sz="3200" dirty="0"/>
              <a:t>3</a:t>
            </a:r>
            <a:r>
              <a:rPr sz="3200" spc="-420" dirty="0"/>
              <a:t xml:space="preserve"> </a:t>
            </a:r>
            <a:r>
              <a:rPr sz="3200" spc="-110" dirty="0"/>
              <a:t>in</a:t>
            </a:r>
            <a:r>
              <a:rPr sz="3200" spc="-425" dirty="0"/>
              <a:t xml:space="preserve"> </a:t>
            </a:r>
            <a:r>
              <a:rPr sz="3200" spc="-155" dirty="0"/>
              <a:t>the</a:t>
            </a:r>
            <a:r>
              <a:rPr sz="3200" spc="-420" dirty="0"/>
              <a:t xml:space="preserve"> </a:t>
            </a:r>
            <a:r>
              <a:rPr sz="3200" spc="-450" dirty="0"/>
              <a:t>W</a:t>
            </a:r>
            <a:r>
              <a:rPr sz="3200" spc="-90" dirty="0"/>
              <a:t>o</a:t>
            </a:r>
            <a:r>
              <a:rPr sz="3200" spc="120" dirty="0"/>
              <a:t>r</a:t>
            </a:r>
            <a:r>
              <a:rPr sz="3200" spc="-90" dirty="0"/>
              <a:t>k</a:t>
            </a:r>
            <a:r>
              <a:rPr sz="3200" spc="-95" dirty="0"/>
              <a:t>s</a:t>
            </a:r>
            <a:r>
              <a:rPr sz="3200" spc="-90" dirty="0"/>
              <a:t>ho</a:t>
            </a:r>
            <a:r>
              <a:rPr sz="3200" spc="130" dirty="0"/>
              <a:t>p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9852" y="4576436"/>
            <a:ext cx="4210049" cy="43624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3360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3600"/>
              </a:spcBef>
            </a:pPr>
            <a:r>
              <a:rPr sz="3200" spc="-215" dirty="0"/>
              <a:t>Part</a:t>
            </a:r>
            <a:r>
              <a:rPr sz="3200" spc="-450" dirty="0"/>
              <a:t xml:space="preserve"> </a:t>
            </a:r>
            <a:r>
              <a:rPr sz="3200" spc="-135" dirty="0"/>
              <a:t>2:</a:t>
            </a:r>
            <a:r>
              <a:rPr sz="3200" spc="-450" dirty="0"/>
              <a:t xml:space="preserve"> </a:t>
            </a:r>
            <a:r>
              <a:rPr sz="3200" spc="-229" dirty="0"/>
              <a:t>Identifying</a:t>
            </a:r>
            <a:r>
              <a:rPr sz="3200" spc="-445" dirty="0"/>
              <a:t xml:space="preserve"> </a:t>
            </a:r>
            <a:r>
              <a:rPr sz="3200" spc="-170" dirty="0"/>
              <a:t xml:space="preserve">Patterns </a:t>
            </a:r>
            <a:r>
              <a:rPr sz="3200" spc="-229" dirty="0"/>
              <a:t>Reflection</a:t>
            </a:r>
            <a:r>
              <a:rPr sz="3200" spc="-450" dirty="0"/>
              <a:t xml:space="preserve"> </a:t>
            </a:r>
            <a:r>
              <a:rPr sz="3200" spc="-90" dirty="0"/>
              <a:t>Questions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-12700" y="6053316"/>
            <a:ext cx="663384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80" dirty="0">
                <a:latin typeface="Century Gothic"/>
                <a:cs typeface="Century Gothic"/>
              </a:rPr>
              <a:t>What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strengths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connect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with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what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you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20" dirty="0">
                <a:latin typeface="Century Gothic"/>
                <a:cs typeface="Century Gothic"/>
              </a:rPr>
              <a:t xml:space="preserve">care about?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66370" y="6053316"/>
            <a:ext cx="306197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80" dirty="0">
                <a:latin typeface="Century Gothic"/>
                <a:cs typeface="Century Gothic"/>
              </a:rPr>
              <a:t>What</a:t>
            </a:r>
            <a:r>
              <a:rPr sz="2600" spc="-110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surprised</a:t>
            </a:r>
            <a:r>
              <a:rPr sz="2600" spc="-105" dirty="0">
                <a:latin typeface="Century Gothic"/>
                <a:cs typeface="Century Gothic"/>
              </a:rPr>
              <a:t xml:space="preserve"> </a:t>
            </a:r>
            <a:r>
              <a:rPr sz="2600" spc="-25" dirty="0">
                <a:latin typeface="Century Gothic"/>
                <a:cs typeface="Century Gothic"/>
              </a:rPr>
              <a:t>you?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16" y="2833982"/>
            <a:ext cx="1511109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  <a:tabLst>
                <a:tab pos="8804275" algn="l"/>
              </a:tabLst>
            </a:pPr>
            <a:r>
              <a:rPr sz="2600" spc="-80" dirty="0">
                <a:latin typeface="Century Gothic"/>
                <a:cs typeface="Century Gothic"/>
              </a:rPr>
              <a:t>What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themes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50" dirty="0">
                <a:latin typeface="Century Gothic"/>
                <a:cs typeface="Century Gothic"/>
              </a:rPr>
              <a:t>or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repeated</a:t>
            </a:r>
            <a:r>
              <a:rPr sz="2600" spc="-135" dirty="0">
                <a:latin typeface="Century Gothic"/>
                <a:cs typeface="Century Gothic"/>
              </a:rPr>
              <a:t xml:space="preserve"> </a:t>
            </a:r>
            <a:r>
              <a:rPr sz="2600" spc="-80" dirty="0">
                <a:latin typeface="Century Gothic"/>
                <a:cs typeface="Century Gothic"/>
              </a:rPr>
              <a:t>words</a:t>
            </a:r>
            <a:r>
              <a:rPr sz="2600" spc="-130" dirty="0">
                <a:latin typeface="Century Gothic"/>
                <a:cs typeface="Century Gothic"/>
              </a:rPr>
              <a:t xml:space="preserve"> </a:t>
            </a:r>
            <a:r>
              <a:rPr sz="2600" spc="-10" dirty="0">
                <a:latin typeface="Century Gothic"/>
                <a:cs typeface="Century Gothic"/>
              </a:rPr>
              <a:t>appeared in your answers?</a:t>
            </a:r>
            <a:r>
              <a:rPr sz="2600" dirty="0">
                <a:latin typeface="Century Gothic"/>
                <a:cs typeface="Century Gothic"/>
              </a:rPr>
              <a:t xml:space="preserve">	</a:t>
            </a:r>
            <a:r>
              <a:rPr sz="2600" spc="-80" dirty="0">
                <a:latin typeface="Century Gothic"/>
                <a:cs typeface="Century Gothic"/>
              </a:rPr>
              <a:t>Where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40" dirty="0">
                <a:latin typeface="Century Gothic"/>
                <a:cs typeface="Century Gothic"/>
              </a:rPr>
              <a:t>do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70" dirty="0">
                <a:latin typeface="Century Gothic"/>
                <a:cs typeface="Century Gothic"/>
              </a:rPr>
              <a:t>your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85" dirty="0">
                <a:latin typeface="Century Gothic"/>
                <a:cs typeface="Century Gothic"/>
              </a:rPr>
              <a:t>interests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60" dirty="0">
                <a:latin typeface="Century Gothic"/>
                <a:cs typeface="Century Gothic"/>
              </a:rPr>
              <a:t>and</a:t>
            </a:r>
            <a:r>
              <a:rPr sz="2600" spc="-140" dirty="0">
                <a:latin typeface="Century Gothic"/>
                <a:cs typeface="Century Gothic"/>
              </a:rPr>
              <a:t xml:space="preserve"> </a:t>
            </a:r>
            <a:r>
              <a:rPr sz="2600" spc="-75" dirty="0">
                <a:latin typeface="Century Gothic"/>
                <a:cs typeface="Century Gothic"/>
              </a:rPr>
              <a:t>skills</a:t>
            </a:r>
            <a:r>
              <a:rPr sz="2600" spc="-145" dirty="0">
                <a:latin typeface="Century Gothic"/>
                <a:cs typeface="Century Gothic"/>
              </a:rPr>
              <a:t xml:space="preserve"> </a:t>
            </a:r>
            <a:r>
              <a:rPr sz="2600" spc="-45" dirty="0">
                <a:latin typeface="Century Gothic"/>
                <a:cs typeface="Century Gothic"/>
              </a:rPr>
              <a:t>overlap?</a:t>
            </a:r>
            <a:endParaRPr sz="2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558</Words>
  <Application>Microsoft Office PowerPoint</Application>
  <PresentationFormat>Custom</PresentationFormat>
  <Paragraphs>80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 Black</vt:lpstr>
      <vt:lpstr>Century Gothic</vt:lpstr>
      <vt:lpstr>Verdana</vt:lpstr>
      <vt:lpstr>Office Theme</vt:lpstr>
      <vt:lpstr>SIDE A: PRACTICAL "IKIGAI APPROACH TO JOB SEARCH"</vt:lpstr>
      <vt:lpstr>What is Ikigai?</vt:lpstr>
      <vt:lpstr>Pre-Workshop Relfection Section A</vt:lpstr>
      <vt:lpstr>Pre-Workshop Relfection</vt:lpstr>
      <vt:lpstr>Section B:</vt:lpstr>
      <vt:lpstr>Section C:</vt:lpstr>
      <vt:lpstr>Section D: What Can You Be Rewarded For?</vt:lpstr>
      <vt:lpstr>You are ready to participate in the Ikigai Workshop - you can complete Part 2 and 3 in the Workshop</vt:lpstr>
      <vt:lpstr>Part 2: Identifying Patterns Reflection Questions</vt:lpstr>
      <vt:lpstr>Part 3: Your Ikigai Map</vt:lpstr>
      <vt:lpstr>Part 3: Your Ikigai Map</vt:lpstr>
      <vt:lpstr>My Emerging Ikigai</vt:lpstr>
      <vt:lpstr>Thank you! I hope you enjoyed this workshop!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Neutral Modern Course Workbook Presentation</dc:title>
  <dc:creator>Katherine Eriksen</dc:creator>
  <cp:keywords>DAHJfpx7iAc,BAFzsQrIVeA,0</cp:keywords>
  <cp:lastModifiedBy>Katherine Eriksen</cp:lastModifiedBy>
  <cp:revision>1</cp:revision>
  <dcterms:created xsi:type="dcterms:W3CDTF">2026-05-12T23:45:06Z</dcterms:created>
  <dcterms:modified xsi:type="dcterms:W3CDTF">2026-05-12T23:46:57Z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2026-05-12T00:00:00Z</vt:filetime>
  </property>
  <property fmtid="{D5CDD505-2E9C-101B-9397-08002B2CF9AE}" pid="3" name="Creator">
    <vt:lpwstr>Canva</vt:lpwstr>
  </property>
  <property fmtid="{D5CDD505-2E9C-101B-9397-08002B2CF9AE}" pid="4" name="LastSaved">
    <vt:filetime>2026-05-12T00:00:00Z</vt:filetime>
  </property>
  <property fmtid="{D5CDD505-2E9C-101B-9397-08002B2CF9AE}" pid="5" name="Producer">
    <vt:lpwstr>Canva</vt:lpwstr>
  </property>
  <property fmtid="{D5CDD505-2E9C-101B-9397-08002B2CF9AE}" pid="6" name="containsAiGeneratedContent">
    <vt:lpwstr>Yes</vt:lpwstr>
  </property>
</Properties>
</file>